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8"/>
  </p:notesMasterIdLst>
  <p:sldIdLst>
    <p:sldId id="257" r:id="rId3"/>
    <p:sldId id="256" r:id="rId4"/>
    <p:sldId id="310" r:id="rId5"/>
    <p:sldId id="349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84610-3D76-4468-B79B-0B89C8E31E9A}" type="datetimeFigureOut">
              <a:rPr lang="en-IN" smtClean="0"/>
              <a:t>05-09-2018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2F75D-1B60-4F0B-A6F0-60E816201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52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DD699-994D-4874-8F77-46CDADC7776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5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09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ea typeface="Calibri"/>
                <a:sym typeface="Calibri"/>
              </a:rPr>
              <a:t>5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00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3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90" name="Oval 89"/>
          <p:cNvSpPr/>
          <p:nvPr userDrawn="1"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86" name="Oval 85"/>
          <p:cNvSpPr/>
          <p:nvPr userDrawn="1"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41482966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69220" y="6091135"/>
            <a:ext cx="2782950" cy="571112"/>
            <a:chOff x="7145730" y="5048697"/>
            <a:chExt cx="2782950" cy="571112"/>
          </a:xfrm>
        </p:grpSpPr>
        <p:grpSp>
          <p:nvGrpSpPr>
            <p:cNvPr id="82" name="Group 81"/>
            <p:cNvGrpSpPr/>
            <p:nvPr/>
          </p:nvGrpSpPr>
          <p:grpSpPr>
            <a:xfrm>
              <a:off x="7145730" y="5048697"/>
              <a:ext cx="571116" cy="571112"/>
              <a:chOff x="9339783" y="4780636"/>
              <a:chExt cx="279044" cy="279044"/>
            </a:xfrm>
          </p:grpSpPr>
          <p:sp>
            <p:nvSpPr>
              <p:cNvPr id="92" name="Oval 91"/>
              <p:cNvSpPr/>
              <p:nvPr userDrawn="1"/>
            </p:nvSpPr>
            <p:spPr>
              <a:xfrm>
                <a:off x="9339783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 31"/>
              <p:cNvSpPr>
                <a:spLocks noEditPoints="1"/>
              </p:cNvSpPr>
              <p:nvPr userDrawn="1"/>
            </p:nvSpPr>
            <p:spPr bwMode="auto">
              <a:xfrm>
                <a:off x="9392002" y="4832855"/>
                <a:ext cx="174606" cy="174606"/>
              </a:xfrm>
              <a:custGeom>
                <a:avLst/>
                <a:gdLst/>
                <a:ahLst/>
                <a:cxnLst>
                  <a:cxn ang="0">
                    <a:pos x="365" y="125"/>
                  </a:cxn>
                  <a:cxn ang="0">
                    <a:pos x="319" y="138"/>
                  </a:cxn>
                  <a:cxn ang="0">
                    <a:pos x="290" y="169"/>
                  </a:cxn>
                  <a:cxn ang="0">
                    <a:pos x="280" y="219"/>
                  </a:cxn>
                  <a:cxn ang="0">
                    <a:pos x="276" y="257"/>
                  </a:cxn>
                  <a:cxn ang="0">
                    <a:pos x="241" y="258"/>
                  </a:cxn>
                  <a:cxn ang="0">
                    <a:pos x="268" y="325"/>
                  </a:cxn>
                  <a:cxn ang="0">
                    <a:pos x="282" y="330"/>
                  </a:cxn>
                  <a:cxn ang="0">
                    <a:pos x="283" y="534"/>
                  </a:cxn>
                  <a:cxn ang="0">
                    <a:pos x="339" y="536"/>
                  </a:cxn>
                  <a:cxn ang="0">
                    <a:pos x="368" y="529"/>
                  </a:cxn>
                  <a:cxn ang="0">
                    <a:pos x="422" y="325"/>
                  </a:cxn>
                  <a:cxn ang="0">
                    <a:pos x="426" y="294"/>
                  </a:cxn>
                  <a:cxn ang="0">
                    <a:pos x="427" y="258"/>
                  </a:cxn>
                  <a:cxn ang="0">
                    <a:pos x="394" y="260"/>
                  </a:cxn>
                  <a:cxn ang="0">
                    <a:pos x="373" y="258"/>
                  </a:cxn>
                  <a:cxn ang="0">
                    <a:pos x="368" y="212"/>
                  </a:cxn>
                  <a:cxn ang="0">
                    <a:pos x="373" y="193"/>
                  </a:cxn>
                  <a:cxn ang="0">
                    <a:pos x="427" y="126"/>
                  </a:cxn>
                  <a:cxn ang="0">
                    <a:pos x="319" y="0"/>
                  </a:cxn>
                  <a:cxn ang="0">
                    <a:pos x="420" y="10"/>
                  </a:cxn>
                  <a:cxn ang="0">
                    <a:pos x="506" y="42"/>
                  </a:cxn>
                  <a:cxn ang="0">
                    <a:pos x="572" y="90"/>
                  </a:cxn>
                  <a:cxn ang="0">
                    <a:pos x="620" y="153"/>
                  </a:cxn>
                  <a:cxn ang="0">
                    <a:pos x="651" y="226"/>
                  </a:cxn>
                  <a:cxn ang="0">
                    <a:pos x="663" y="305"/>
                  </a:cxn>
                  <a:cxn ang="0">
                    <a:pos x="659" y="385"/>
                  </a:cxn>
                  <a:cxn ang="0">
                    <a:pos x="638" y="462"/>
                  </a:cxn>
                  <a:cxn ang="0">
                    <a:pos x="601" y="533"/>
                  </a:cxn>
                  <a:cxn ang="0">
                    <a:pos x="547" y="593"/>
                  </a:cxn>
                  <a:cxn ang="0">
                    <a:pos x="477" y="636"/>
                  </a:cxn>
                  <a:cxn ang="0">
                    <a:pos x="391" y="661"/>
                  </a:cxn>
                  <a:cxn ang="0">
                    <a:pos x="290" y="661"/>
                  </a:cxn>
                  <a:cxn ang="0">
                    <a:pos x="216" y="640"/>
                  </a:cxn>
                  <a:cxn ang="0">
                    <a:pos x="144" y="598"/>
                  </a:cxn>
                  <a:cxn ang="0">
                    <a:pos x="80" y="537"/>
                  </a:cxn>
                  <a:cxn ang="0">
                    <a:pos x="30" y="461"/>
                  </a:cxn>
                  <a:cxn ang="0">
                    <a:pos x="3" y="373"/>
                  </a:cxn>
                  <a:cxn ang="0">
                    <a:pos x="3" y="276"/>
                  </a:cxn>
                  <a:cxn ang="0">
                    <a:pos x="37" y="175"/>
                  </a:cxn>
                  <a:cxn ang="0">
                    <a:pos x="73" y="121"/>
                  </a:cxn>
                  <a:cxn ang="0">
                    <a:pos x="125" y="71"/>
                  </a:cxn>
                  <a:cxn ang="0">
                    <a:pos x="191" y="31"/>
                  </a:cxn>
                  <a:cxn ang="0">
                    <a:pos x="273" y="6"/>
                  </a:cxn>
                </a:cxnLst>
                <a:rect l="0" t="0" r="r" b="b"/>
                <a:pathLst>
                  <a:path w="663" h="663">
                    <a:moveTo>
                      <a:pt x="394" y="124"/>
                    </a:moveTo>
                    <a:lnTo>
                      <a:pt x="365" y="125"/>
                    </a:lnTo>
                    <a:lnTo>
                      <a:pt x="340" y="129"/>
                    </a:lnTo>
                    <a:lnTo>
                      <a:pt x="319" y="138"/>
                    </a:lnTo>
                    <a:lnTo>
                      <a:pt x="302" y="151"/>
                    </a:lnTo>
                    <a:lnTo>
                      <a:pt x="290" y="169"/>
                    </a:lnTo>
                    <a:lnTo>
                      <a:pt x="283" y="192"/>
                    </a:lnTo>
                    <a:lnTo>
                      <a:pt x="280" y="219"/>
                    </a:lnTo>
                    <a:lnTo>
                      <a:pt x="283" y="253"/>
                    </a:lnTo>
                    <a:lnTo>
                      <a:pt x="276" y="257"/>
                    </a:lnTo>
                    <a:lnTo>
                      <a:pt x="266" y="258"/>
                    </a:lnTo>
                    <a:lnTo>
                      <a:pt x="241" y="258"/>
                    </a:lnTo>
                    <a:lnTo>
                      <a:pt x="241" y="325"/>
                    </a:lnTo>
                    <a:lnTo>
                      <a:pt x="268" y="325"/>
                    </a:lnTo>
                    <a:lnTo>
                      <a:pt x="276" y="326"/>
                    </a:lnTo>
                    <a:lnTo>
                      <a:pt x="282" y="330"/>
                    </a:lnTo>
                    <a:lnTo>
                      <a:pt x="283" y="337"/>
                    </a:lnTo>
                    <a:lnTo>
                      <a:pt x="283" y="534"/>
                    </a:lnTo>
                    <a:lnTo>
                      <a:pt x="319" y="534"/>
                    </a:lnTo>
                    <a:lnTo>
                      <a:pt x="339" y="536"/>
                    </a:lnTo>
                    <a:lnTo>
                      <a:pt x="355" y="534"/>
                    </a:lnTo>
                    <a:lnTo>
                      <a:pt x="368" y="529"/>
                    </a:lnTo>
                    <a:lnTo>
                      <a:pt x="368" y="325"/>
                    </a:lnTo>
                    <a:lnTo>
                      <a:pt x="422" y="325"/>
                    </a:lnTo>
                    <a:lnTo>
                      <a:pt x="425" y="310"/>
                    </a:lnTo>
                    <a:lnTo>
                      <a:pt x="426" y="294"/>
                    </a:lnTo>
                    <a:lnTo>
                      <a:pt x="427" y="278"/>
                    </a:lnTo>
                    <a:lnTo>
                      <a:pt x="427" y="258"/>
                    </a:lnTo>
                    <a:lnTo>
                      <a:pt x="405" y="258"/>
                    </a:lnTo>
                    <a:lnTo>
                      <a:pt x="394" y="260"/>
                    </a:lnTo>
                    <a:lnTo>
                      <a:pt x="383" y="260"/>
                    </a:lnTo>
                    <a:lnTo>
                      <a:pt x="373" y="258"/>
                    </a:lnTo>
                    <a:lnTo>
                      <a:pt x="368" y="253"/>
                    </a:lnTo>
                    <a:lnTo>
                      <a:pt x="368" y="212"/>
                    </a:lnTo>
                    <a:lnTo>
                      <a:pt x="369" y="201"/>
                    </a:lnTo>
                    <a:lnTo>
                      <a:pt x="373" y="193"/>
                    </a:lnTo>
                    <a:lnTo>
                      <a:pt x="427" y="193"/>
                    </a:lnTo>
                    <a:lnTo>
                      <a:pt x="427" y="126"/>
                    </a:lnTo>
                    <a:lnTo>
                      <a:pt x="394" y="124"/>
                    </a:lnTo>
                    <a:close/>
                    <a:moveTo>
                      <a:pt x="319" y="0"/>
                    </a:moveTo>
                    <a:lnTo>
                      <a:pt x="372" y="2"/>
                    </a:lnTo>
                    <a:lnTo>
                      <a:pt x="420" y="10"/>
                    </a:lnTo>
                    <a:lnTo>
                      <a:pt x="465" y="24"/>
                    </a:lnTo>
                    <a:lnTo>
                      <a:pt x="506" y="42"/>
                    </a:lnTo>
                    <a:lnTo>
                      <a:pt x="541" y="65"/>
                    </a:lnTo>
                    <a:lnTo>
                      <a:pt x="572" y="90"/>
                    </a:lnTo>
                    <a:lnTo>
                      <a:pt x="598" y="121"/>
                    </a:lnTo>
                    <a:lnTo>
                      <a:pt x="620" y="153"/>
                    </a:lnTo>
                    <a:lnTo>
                      <a:pt x="638" y="189"/>
                    </a:lnTo>
                    <a:lnTo>
                      <a:pt x="651" y="226"/>
                    </a:lnTo>
                    <a:lnTo>
                      <a:pt x="659" y="265"/>
                    </a:lnTo>
                    <a:lnTo>
                      <a:pt x="663" y="305"/>
                    </a:lnTo>
                    <a:lnTo>
                      <a:pt x="663" y="346"/>
                    </a:lnTo>
                    <a:lnTo>
                      <a:pt x="659" y="385"/>
                    </a:lnTo>
                    <a:lnTo>
                      <a:pt x="651" y="425"/>
                    </a:lnTo>
                    <a:lnTo>
                      <a:pt x="638" y="462"/>
                    </a:lnTo>
                    <a:lnTo>
                      <a:pt x="622" y="498"/>
                    </a:lnTo>
                    <a:lnTo>
                      <a:pt x="601" y="533"/>
                    </a:lnTo>
                    <a:lnTo>
                      <a:pt x="576" y="564"/>
                    </a:lnTo>
                    <a:lnTo>
                      <a:pt x="547" y="593"/>
                    </a:lnTo>
                    <a:lnTo>
                      <a:pt x="513" y="616"/>
                    </a:lnTo>
                    <a:lnTo>
                      <a:pt x="477" y="636"/>
                    </a:lnTo>
                    <a:lnTo>
                      <a:pt x="436" y="651"/>
                    </a:lnTo>
                    <a:lnTo>
                      <a:pt x="391" y="661"/>
                    </a:lnTo>
                    <a:lnTo>
                      <a:pt x="343" y="663"/>
                    </a:lnTo>
                    <a:lnTo>
                      <a:pt x="290" y="661"/>
                    </a:lnTo>
                    <a:lnTo>
                      <a:pt x="254" y="654"/>
                    </a:lnTo>
                    <a:lnTo>
                      <a:pt x="216" y="640"/>
                    </a:lnTo>
                    <a:lnTo>
                      <a:pt x="179" y="622"/>
                    </a:lnTo>
                    <a:lnTo>
                      <a:pt x="144" y="598"/>
                    </a:lnTo>
                    <a:lnTo>
                      <a:pt x="111" y="570"/>
                    </a:lnTo>
                    <a:lnTo>
                      <a:pt x="80" y="537"/>
                    </a:lnTo>
                    <a:lnTo>
                      <a:pt x="53" y="501"/>
                    </a:lnTo>
                    <a:lnTo>
                      <a:pt x="30" y="461"/>
                    </a:lnTo>
                    <a:lnTo>
                      <a:pt x="14" y="419"/>
                    </a:lnTo>
                    <a:lnTo>
                      <a:pt x="3" y="373"/>
                    </a:lnTo>
                    <a:lnTo>
                      <a:pt x="0" y="326"/>
                    </a:lnTo>
                    <a:lnTo>
                      <a:pt x="3" y="276"/>
                    </a:lnTo>
                    <a:lnTo>
                      <a:pt x="15" y="226"/>
                    </a:lnTo>
                    <a:lnTo>
                      <a:pt x="37" y="175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7" y="95"/>
                    </a:lnTo>
                    <a:lnTo>
                      <a:pt x="125" y="71"/>
                    </a:lnTo>
                    <a:lnTo>
                      <a:pt x="157" y="49"/>
                    </a:lnTo>
                    <a:lnTo>
                      <a:pt x="191" y="31"/>
                    </a:lnTo>
                    <a:lnTo>
                      <a:pt x="230" y="15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883008" y="5048697"/>
              <a:ext cx="571116" cy="571112"/>
              <a:chOff x="9665008" y="4780636"/>
              <a:chExt cx="279044" cy="279044"/>
            </a:xfrm>
          </p:grpSpPr>
          <p:sp>
            <p:nvSpPr>
              <p:cNvPr id="90" name="Oval 89"/>
              <p:cNvSpPr/>
              <p:nvPr userDrawn="1"/>
            </p:nvSpPr>
            <p:spPr>
              <a:xfrm>
                <a:off x="9665008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 userDrawn="1"/>
            </p:nvSpPr>
            <p:spPr bwMode="auto">
              <a:xfrm>
                <a:off x="9706594" y="4852691"/>
                <a:ext cx="195872" cy="134934"/>
              </a:xfrm>
              <a:custGeom>
                <a:avLst/>
                <a:gdLst>
                  <a:gd name="T0" fmla="*/ 652 w 720"/>
                  <a:gd name="T1" fmla="*/ 218 h 496"/>
                  <a:gd name="T2" fmla="*/ 688 w 720"/>
                  <a:gd name="T3" fmla="*/ 206 h 496"/>
                  <a:gd name="T4" fmla="*/ 712 w 720"/>
                  <a:gd name="T5" fmla="*/ 182 h 496"/>
                  <a:gd name="T6" fmla="*/ 700 w 720"/>
                  <a:gd name="T7" fmla="*/ 180 h 496"/>
                  <a:gd name="T8" fmla="*/ 642 w 720"/>
                  <a:gd name="T9" fmla="*/ 186 h 496"/>
                  <a:gd name="T10" fmla="*/ 628 w 720"/>
                  <a:gd name="T11" fmla="*/ 166 h 496"/>
                  <a:gd name="T12" fmla="*/ 606 w 720"/>
                  <a:gd name="T13" fmla="*/ 118 h 496"/>
                  <a:gd name="T14" fmla="*/ 548 w 720"/>
                  <a:gd name="T15" fmla="*/ 64 h 496"/>
                  <a:gd name="T16" fmla="*/ 500 w 720"/>
                  <a:gd name="T17" fmla="*/ 48 h 496"/>
                  <a:gd name="T18" fmla="*/ 476 w 720"/>
                  <a:gd name="T19" fmla="*/ 48 h 496"/>
                  <a:gd name="T20" fmla="*/ 504 w 720"/>
                  <a:gd name="T21" fmla="*/ 38 h 496"/>
                  <a:gd name="T22" fmla="*/ 534 w 720"/>
                  <a:gd name="T23" fmla="*/ 26 h 496"/>
                  <a:gd name="T24" fmla="*/ 536 w 720"/>
                  <a:gd name="T25" fmla="*/ 16 h 496"/>
                  <a:gd name="T26" fmla="*/ 524 w 720"/>
                  <a:gd name="T27" fmla="*/ 12 h 496"/>
                  <a:gd name="T28" fmla="*/ 466 w 720"/>
                  <a:gd name="T29" fmla="*/ 30 h 496"/>
                  <a:gd name="T30" fmla="*/ 490 w 720"/>
                  <a:gd name="T31" fmla="*/ 18 h 496"/>
                  <a:gd name="T32" fmla="*/ 504 w 720"/>
                  <a:gd name="T33" fmla="*/ 0 h 496"/>
                  <a:gd name="T34" fmla="*/ 474 w 720"/>
                  <a:gd name="T35" fmla="*/ 10 h 496"/>
                  <a:gd name="T36" fmla="*/ 448 w 720"/>
                  <a:gd name="T37" fmla="*/ 26 h 496"/>
                  <a:gd name="T38" fmla="*/ 460 w 720"/>
                  <a:gd name="T39" fmla="*/ 6 h 496"/>
                  <a:gd name="T40" fmla="*/ 406 w 720"/>
                  <a:gd name="T41" fmla="*/ 58 h 496"/>
                  <a:gd name="T42" fmla="*/ 368 w 720"/>
                  <a:gd name="T43" fmla="*/ 128 h 496"/>
                  <a:gd name="T44" fmla="*/ 318 w 720"/>
                  <a:gd name="T45" fmla="*/ 154 h 496"/>
                  <a:gd name="T46" fmla="*/ 292 w 720"/>
                  <a:gd name="T47" fmla="*/ 136 h 496"/>
                  <a:gd name="T48" fmla="*/ 166 w 720"/>
                  <a:gd name="T49" fmla="*/ 76 h 496"/>
                  <a:gd name="T50" fmla="*/ 108 w 720"/>
                  <a:gd name="T51" fmla="*/ 66 h 496"/>
                  <a:gd name="T52" fmla="*/ 120 w 720"/>
                  <a:gd name="T53" fmla="*/ 100 h 496"/>
                  <a:gd name="T54" fmla="*/ 152 w 720"/>
                  <a:gd name="T55" fmla="*/ 134 h 496"/>
                  <a:gd name="T56" fmla="*/ 160 w 720"/>
                  <a:gd name="T57" fmla="*/ 144 h 496"/>
                  <a:gd name="T58" fmla="*/ 124 w 720"/>
                  <a:gd name="T59" fmla="*/ 150 h 496"/>
                  <a:gd name="T60" fmla="*/ 138 w 720"/>
                  <a:gd name="T61" fmla="*/ 184 h 496"/>
                  <a:gd name="T62" fmla="*/ 170 w 720"/>
                  <a:gd name="T63" fmla="*/ 210 h 496"/>
                  <a:gd name="T64" fmla="*/ 206 w 720"/>
                  <a:gd name="T65" fmla="*/ 222 h 496"/>
                  <a:gd name="T66" fmla="*/ 166 w 720"/>
                  <a:gd name="T67" fmla="*/ 234 h 496"/>
                  <a:gd name="T68" fmla="*/ 160 w 720"/>
                  <a:gd name="T69" fmla="*/ 250 h 496"/>
                  <a:gd name="T70" fmla="*/ 186 w 720"/>
                  <a:gd name="T71" fmla="*/ 274 h 496"/>
                  <a:gd name="T72" fmla="*/ 226 w 720"/>
                  <a:gd name="T73" fmla="*/ 286 h 496"/>
                  <a:gd name="T74" fmla="*/ 236 w 720"/>
                  <a:gd name="T75" fmla="*/ 290 h 496"/>
                  <a:gd name="T76" fmla="*/ 218 w 720"/>
                  <a:gd name="T77" fmla="*/ 306 h 496"/>
                  <a:gd name="T78" fmla="*/ 216 w 720"/>
                  <a:gd name="T79" fmla="*/ 322 h 496"/>
                  <a:gd name="T80" fmla="*/ 236 w 720"/>
                  <a:gd name="T81" fmla="*/ 342 h 496"/>
                  <a:gd name="T82" fmla="*/ 268 w 720"/>
                  <a:gd name="T83" fmla="*/ 346 h 496"/>
                  <a:gd name="T84" fmla="*/ 220 w 720"/>
                  <a:gd name="T85" fmla="*/ 382 h 496"/>
                  <a:gd name="T86" fmla="*/ 168 w 720"/>
                  <a:gd name="T87" fmla="*/ 400 h 496"/>
                  <a:gd name="T88" fmla="*/ 112 w 720"/>
                  <a:gd name="T89" fmla="*/ 404 h 496"/>
                  <a:gd name="T90" fmla="*/ 60 w 720"/>
                  <a:gd name="T91" fmla="*/ 392 h 496"/>
                  <a:gd name="T92" fmla="*/ 14 w 720"/>
                  <a:gd name="T93" fmla="*/ 364 h 496"/>
                  <a:gd name="T94" fmla="*/ 18 w 720"/>
                  <a:gd name="T95" fmla="*/ 376 h 496"/>
                  <a:gd name="T96" fmla="*/ 76 w 720"/>
                  <a:gd name="T97" fmla="*/ 430 h 496"/>
                  <a:gd name="T98" fmla="*/ 144 w 720"/>
                  <a:gd name="T99" fmla="*/ 468 h 496"/>
                  <a:gd name="T100" fmla="*/ 216 w 720"/>
                  <a:gd name="T101" fmla="*/ 490 h 496"/>
                  <a:gd name="T102" fmla="*/ 290 w 720"/>
                  <a:gd name="T103" fmla="*/ 496 h 496"/>
                  <a:gd name="T104" fmla="*/ 364 w 720"/>
                  <a:gd name="T105" fmla="*/ 490 h 496"/>
                  <a:gd name="T106" fmla="*/ 434 w 720"/>
                  <a:gd name="T107" fmla="*/ 470 h 496"/>
                  <a:gd name="T108" fmla="*/ 498 w 720"/>
                  <a:gd name="T109" fmla="*/ 438 h 496"/>
                  <a:gd name="T110" fmla="*/ 554 w 720"/>
                  <a:gd name="T111" fmla="*/ 396 h 496"/>
                  <a:gd name="T112" fmla="*/ 598 w 720"/>
                  <a:gd name="T113" fmla="*/ 344 h 496"/>
                  <a:gd name="T114" fmla="*/ 628 w 720"/>
                  <a:gd name="T115" fmla="*/ 284 h 496"/>
                  <a:gd name="T116" fmla="*/ 650 w 720"/>
                  <a:gd name="T117" fmla="*/ 260 h 496"/>
                  <a:gd name="T118" fmla="*/ 688 w 720"/>
                  <a:gd name="T119" fmla="*/ 252 h 496"/>
                  <a:gd name="T120" fmla="*/ 720 w 720"/>
                  <a:gd name="T121" fmla="*/ 228 h 496"/>
                  <a:gd name="T122" fmla="*/ 678 w 720"/>
                  <a:gd name="T123" fmla="*/ 230 h 496"/>
                  <a:gd name="T124" fmla="*/ 638 w 720"/>
                  <a:gd name="T125" fmla="*/ 22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0" h="496">
                    <a:moveTo>
                      <a:pt x="638" y="220"/>
                    </a:moveTo>
                    <a:lnTo>
                      <a:pt x="638" y="220"/>
                    </a:lnTo>
                    <a:lnTo>
                      <a:pt x="652" y="218"/>
                    </a:lnTo>
                    <a:lnTo>
                      <a:pt x="666" y="216"/>
                    </a:lnTo>
                    <a:lnTo>
                      <a:pt x="678" y="210"/>
                    </a:lnTo>
                    <a:lnTo>
                      <a:pt x="688" y="206"/>
                    </a:lnTo>
                    <a:lnTo>
                      <a:pt x="698" y="198"/>
                    </a:lnTo>
                    <a:lnTo>
                      <a:pt x="706" y="192"/>
                    </a:lnTo>
                    <a:lnTo>
                      <a:pt x="712" y="182"/>
                    </a:lnTo>
                    <a:lnTo>
                      <a:pt x="716" y="174"/>
                    </a:lnTo>
                    <a:lnTo>
                      <a:pt x="716" y="174"/>
                    </a:lnTo>
                    <a:lnTo>
                      <a:pt x="700" y="180"/>
                    </a:lnTo>
                    <a:lnTo>
                      <a:pt x="678" y="186"/>
                    </a:lnTo>
                    <a:lnTo>
                      <a:pt x="654" y="186"/>
                    </a:lnTo>
                    <a:lnTo>
                      <a:pt x="642" y="186"/>
                    </a:lnTo>
                    <a:lnTo>
                      <a:pt x="632" y="184"/>
                    </a:lnTo>
                    <a:lnTo>
                      <a:pt x="632" y="184"/>
                    </a:lnTo>
                    <a:lnTo>
                      <a:pt x="628" y="166"/>
                    </a:lnTo>
                    <a:lnTo>
                      <a:pt x="628" y="166"/>
                    </a:lnTo>
                    <a:lnTo>
                      <a:pt x="618" y="142"/>
                    </a:lnTo>
                    <a:lnTo>
                      <a:pt x="606" y="118"/>
                    </a:lnTo>
                    <a:lnTo>
                      <a:pt x="590" y="96"/>
                    </a:lnTo>
                    <a:lnTo>
                      <a:pt x="570" y="78"/>
                    </a:lnTo>
                    <a:lnTo>
                      <a:pt x="548" y="64"/>
                    </a:lnTo>
                    <a:lnTo>
                      <a:pt x="526" y="54"/>
                    </a:lnTo>
                    <a:lnTo>
                      <a:pt x="514" y="50"/>
                    </a:lnTo>
                    <a:lnTo>
                      <a:pt x="500" y="48"/>
                    </a:lnTo>
                    <a:lnTo>
                      <a:pt x="488" y="46"/>
                    </a:lnTo>
                    <a:lnTo>
                      <a:pt x="476" y="48"/>
                    </a:lnTo>
                    <a:lnTo>
                      <a:pt x="476" y="48"/>
                    </a:lnTo>
                    <a:lnTo>
                      <a:pt x="492" y="42"/>
                    </a:lnTo>
                    <a:lnTo>
                      <a:pt x="492" y="42"/>
                    </a:lnTo>
                    <a:lnTo>
                      <a:pt x="504" y="38"/>
                    </a:lnTo>
                    <a:lnTo>
                      <a:pt x="520" y="34"/>
                    </a:lnTo>
                    <a:lnTo>
                      <a:pt x="528" y="30"/>
                    </a:lnTo>
                    <a:lnTo>
                      <a:pt x="534" y="26"/>
                    </a:lnTo>
                    <a:lnTo>
                      <a:pt x="538" y="22"/>
                    </a:lnTo>
                    <a:lnTo>
                      <a:pt x="536" y="16"/>
                    </a:lnTo>
                    <a:lnTo>
                      <a:pt x="536" y="16"/>
                    </a:lnTo>
                    <a:lnTo>
                      <a:pt x="536" y="14"/>
                    </a:lnTo>
                    <a:lnTo>
                      <a:pt x="532" y="12"/>
                    </a:lnTo>
                    <a:lnTo>
                      <a:pt x="524" y="12"/>
                    </a:lnTo>
                    <a:lnTo>
                      <a:pt x="514" y="14"/>
                    </a:lnTo>
                    <a:lnTo>
                      <a:pt x="504" y="16"/>
                    </a:lnTo>
                    <a:lnTo>
                      <a:pt x="466" y="30"/>
                    </a:lnTo>
                    <a:lnTo>
                      <a:pt x="466" y="30"/>
                    </a:lnTo>
                    <a:lnTo>
                      <a:pt x="478" y="24"/>
                    </a:lnTo>
                    <a:lnTo>
                      <a:pt x="490" y="18"/>
                    </a:lnTo>
                    <a:lnTo>
                      <a:pt x="500" y="10"/>
                    </a:lnTo>
                    <a:lnTo>
                      <a:pt x="504" y="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90" y="4"/>
                    </a:lnTo>
                    <a:lnTo>
                      <a:pt x="474" y="10"/>
                    </a:lnTo>
                    <a:lnTo>
                      <a:pt x="462" y="16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56" y="16"/>
                    </a:lnTo>
                    <a:lnTo>
                      <a:pt x="460" y="6"/>
                    </a:lnTo>
                    <a:lnTo>
                      <a:pt x="460" y="6"/>
                    </a:lnTo>
                    <a:lnTo>
                      <a:pt x="440" y="20"/>
                    </a:lnTo>
                    <a:lnTo>
                      <a:pt x="422" y="38"/>
                    </a:lnTo>
                    <a:lnTo>
                      <a:pt x="406" y="58"/>
                    </a:lnTo>
                    <a:lnTo>
                      <a:pt x="392" y="80"/>
                    </a:lnTo>
                    <a:lnTo>
                      <a:pt x="380" y="104"/>
                    </a:lnTo>
                    <a:lnTo>
                      <a:pt x="368" y="128"/>
                    </a:lnTo>
                    <a:lnTo>
                      <a:pt x="346" y="180"/>
                    </a:lnTo>
                    <a:lnTo>
                      <a:pt x="346" y="180"/>
                    </a:lnTo>
                    <a:lnTo>
                      <a:pt x="318" y="154"/>
                    </a:lnTo>
                    <a:lnTo>
                      <a:pt x="304" y="144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256" y="116"/>
                    </a:lnTo>
                    <a:lnTo>
                      <a:pt x="214" y="98"/>
                    </a:lnTo>
                    <a:lnTo>
                      <a:pt x="166" y="7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0" y="76"/>
                    </a:lnTo>
                    <a:lnTo>
                      <a:pt x="114" y="88"/>
                    </a:lnTo>
                    <a:lnTo>
                      <a:pt x="120" y="100"/>
                    </a:lnTo>
                    <a:lnTo>
                      <a:pt x="128" y="112"/>
                    </a:lnTo>
                    <a:lnTo>
                      <a:pt x="138" y="124"/>
                    </a:lnTo>
                    <a:lnTo>
                      <a:pt x="152" y="134"/>
                    </a:lnTo>
                    <a:lnTo>
                      <a:pt x="170" y="144"/>
                    </a:lnTo>
                    <a:lnTo>
                      <a:pt x="170" y="144"/>
                    </a:lnTo>
                    <a:lnTo>
                      <a:pt x="160" y="144"/>
                    </a:lnTo>
                    <a:lnTo>
                      <a:pt x="148" y="146"/>
                    </a:lnTo>
                    <a:lnTo>
                      <a:pt x="124" y="150"/>
                    </a:lnTo>
                    <a:lnTo>
                      <a:pt x="124" y="150"/>
                    </a:lnTo>
                    <a:lnTo>
                      <a:pt x="128" y="162"/>
                    </a:lnTo>
                    <a:lnTo>
                      <a:pt x="132" y="172"/>
                    </a:lnTo>
                    <a:lnTo>
                      <a:pt x="138" y="184"/>
                    </a:lnTo>
                    <a:lnTo>
                      <a:pt x="146" y="194"/>
                    </a:lnTo>
                    <a:lnTo>
                      <a:pt x="158" y="202"/>
                    </a:lnTo>
                    <a:lnTo>
                      <a:pt x="170" y="210"/>
                    </a:lnTo>
                    <a:lnTo>
                      <a:pt x="186" y="216"/>
                    </a:lnTo>
                    <a:lnTo>
                      <a:pt x="206" y="222"/>
                    </a:lnTo>
                    <a:lnTo>
                      <a:pt x="206" y="222"/>
                    </a:lnTo>
                    <a:lnTo>
                      <a:pt x="188" y="224"/>
                    </a:lnTo>
                    <a:lnTo>
                      <a:pt x="176" y="228"/>
                    </a:lnTo>
                    <a:lnTo>
                      <a:pt x="166" y="234"/>
                    </a:lnTo>
                    <a:lnTo>
                      <a:pt x="156" y="242"/>
                    </a:lnTo>
                    <a:lnTo>
                      <a:pt x="156" y="242"/>
                    </a:lnTo>
                    <a:lnTo>
                      <a:pt x="160" y="250"/>
                    </a:lnTo>
                    <a:lnTo>
                      <a:pt x="168" y="258"/>
                    </a:lnTo>
                    <a:lnTo>
                      <a:pt x="176" y="266"/>
                    </a:lnTo>
                    <a:lnTo>
                      <a:pt x="186" y="274"/>
                    </a:lnTo>
                    <a:lnTo>
                      <a:pt x="198" y="280"/>
                    </a:lnTo>
                    <a:lnTo>
                      <a:pt x="212" y="284"/>
                    </a:lnTo>
                    <a:lnTo>
                      <a:pt x="226" y="286"/>
                    </a:lnTo>
                    <a:lnTo>
                      <a:pt x="244" y="284"/>
                    </a:lnTo>
                    <a:lnTo>
                      <a:pt x="244" y="284"/>
                    </a:lnTo>
                    <a:lnTo>
                      <a:pt x="236" y="290"/>
                    </a:lnTo>
                    <a:lnTo>
                      <a:pt x="228" y="294"/>
                    </a:lnTo>
                    <a:lnTo>
                      <a:pt x="222" y="300"/>
                    </a:lnTo>
                    <a:lnTo>
                      <a:pt x="218" y="306"/>
                    </a:lnTo>
                    <a:lnTo>
                      <a:pt x="216" y="310"/>
                    </a:lnTo>
                    <a:lnTo>
                      <a:pt x="216" y="316"/>
                    </a:lnTo>
                    <a:lnTo>
                      <a:pt x="216" y="322"/>
                    </a:lnTo>
                    <a:lnTo>
                      <a:pt x="218" y="326"/>
                    </a:lnTo>
                    <a:lnTo>
                      <a:pt x="226" y="336"/>
                    </a:lnTo>
                    <a:lnTo>
                      <a:pt x="236" y="342"/>
                    </a:lnTo>
                    <a:lnTo>
                      <a:pt x="250" y="346"/>
                    </a:lnTo>
                    <a:lnTo>
                      <a:pt x="268" y="346"/>
                    </a:lnTo>
                    <a:lnTo>
                      <a:pt x="268" y="346"/>
                    </a:lnTo>
                    <a:lnTo>
                      <a:pt x="252" y="360"/>
                    </a:lnTo>
                    <a:lnTo>
                      <a:pt x="236" y="372"/>
                    </a:lnTo>
                    <a:lnTo>
                      <a:pt x="220" y="382"/>
                    </a:lnTo>
                    <a:lnTo>
                      <a:pt x="202" y="390"/>
                    </a:lnTo>
                    <a:lnTo>
                      <a:pt x="186" y="396"/>
                    </a:lnTo>
                    <a:lnTo>
                      <a:pt x="168" y="400"/>
                    </a:lnTo>
                    <a:lnTo>
                      <a:pt x="150" y="404"/>
                    </a:lnTo>
                    <a:lnTo>
                      <a:pt x="130" y="404"/>
                    </a:lnTo>
                    <a:lnTo>
                      <a:pt x="112" y="404"/>
                    </a:lnTo>
                    <a:lnTo>
                      <a:pt x="94" y="400"/>
                    </a:lnTo>
                    <a:lnTo>
                      <a:pt x="78" y="396"/>
                    </a:lnTo>
                    <a:lnTo>
                      <a:pt x="60" y="392"/>
                    </a:lnTo>
                    <a:lnTo>
                      <a:pt x="44" y="384"/>
                    </a:lnTo>
                    <a:lnTo>
                      <a:pt x="28" y="376"/>
                    </a:lnTo>
                    <a:lnTo>
                      <a:pt x="14" y="364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8" y="376"/>
                    </a:lnTo>
                    <a:lnTo>
                      <a:pt x="36" y="396"/>
                    </a:lnTo>
                    <a:lnTo>
                      <a:pt x="56" y="414"/>
                    </a:lnTo>
                    <a:lnTo>
                      <a:pt x="76" y="430"/>
                    </a:lnTo>
                    <a:lnTo>
                      <a:pt x="98" y="444"/>
                    </a:lnTo>
                    <a:lnTo>
                      <a:pt x="120" y="456"/>
                    </a:lnTo>
                    <a:lnTo>
                      <a:pt x="144" y="468"/>
                    </a:lnTo>
                    <a:lnTo>
                      <a:pt x="168" y="476"/>
                    </a:lnTo>
                    <a:lnTo>
                      <a:pt x="192" y="484"/>
                    </a:lnTo>
                    <a:lnTo>
                      <a:pt x="216" y="490"/>
                    </a:lnTo>
                    <a:lnTo>
                      <a:pt x="240" y="494"/>
                    </a:lnTo>
                    <a:lnTo>
                      <a:pt x="264" y="496"/>
                    </a:lnTo>
                    <a:lnTo>
                      <a:pt x="290" y="496"/>
                    </a:lnTo>
                    <a:lnTo>
                      <a:pt x="314" y="496"/>
                    </a:lnTo>
                    <a:lnTo>
                      <a:pt x="338" y="492"/>
                    </a:lnTo>
                    <a:lnTo>
                      <a:pt x="364" y="490"/>
                    </a:lnTo>
                    <a:lnTo>
                      <a:pt x="386" y="484"/>
                    </a:lnTo>
                    <a:lnTo>
                      <a:pt x="410" y="478"/>
                    </a:lnTo>
                    <a:lnTo>
                      <a:pt x="434" y="470"/>
                    </a:lnTo>
                    <a:lnTo>
                      <a:pt x="456" y="460"/>
                    </a:lnTo>
                    <a:lnTo>
                      <a:pt x="476" y="450"/>
                    </a:lnTo>
                    <a:lnTo>
                      <a:pt x="498" y="438"/>
                    </a:lnTo>
                    <a:lnTo>
                      <a:pt x="518" y="424"/>
                    </a:lnTo>
                    <a:lnTo>
                      <a:pt x="536" y="410"/>
                    </a:lnTo>
                    <a:lnTo>
                      <a:pt x="554" y="396"/>
                    </a:lnTo>
                    <a:lnTo>
                      <a:pt x="570" y="380"/>
                    </a:lnTo>
                    <a:lnTo>
                      <a:pt x="584" y="362"/>
                    </a:lnTo>
                    <a:lnTo>
                      <a:pt x="598" y="344"/>
                    </a:lnTo>
                    <a:lnTo>
                      <a:pt x="610" y="324"/>
                    </a:lnTo>
                    <a:lnTo>
                      <a:pt x="620" y="304"/>
                    </a:lnTo>
                    <a:lnTo>
                      <a:pt x="628" y="284"/>
                    </a:lnTo>
                    <a:lnTo>
                      <a:pt x="634" y="262"/>
                    </a:lnTo>
                    <a:lnTo>
                      <a:pt x="634" y="262"/>
                    </a:lnTo>
                    <a:lnTo>
                      <a:pt x="650" y="260"/>
                    </a:lnTo>
                    <a:lnTo>
                      <a:pt x="664" y="258"/>
                    </a:lnTo>
                    <a:lnTo>
                      <a:pt x="676" y="256"/>
                    </a:lnTo>
                    <a:lnTo>
                      <a:pt x="688" y="252"/>
                    </a:lnTo>
                    <a:lnTo>
                      <a:pt x="698" y="246"/>
                    </a:lnTo>
                    <a:lnTo>
                      <a:pt x="706" y="242"/>
                    </a:lnTo>
                    <a:lnTo>
                      <a:pt x="720" y="228"/>
                    </a:lnTo>
                    <a:lnTo>
                      <a:pt x="720" y="228"/>
                    </a:lnTo>
                    <a:lnTo>
                      <a:pt x="700" y="230"/>
                    </a:lnTo>
                    <a:lnTo>
                      <a:pt x="678" y="230"/>
                    </a:lnTo>
                    <a:lnTo>
                      <a:pt x="656" y="226"/>
                    </a:lnTo>
                    <a:lnTo>
                      <a:pt x="638" y="220"/>
                    </a:lnTo>
                    <a:lnTo>
                      <a:pt x="638" y="22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357564" y="5048697"/>
              <a:ext cx="571116" cy="571112"/>
              <a:chOff x="10309320" y="4780636"/>
              <a:chExt cx="279044" cy="279044"/>
            </a:xfrm>
          </p:grpSpPr>
          <p:sp>
            <p:nvSpPr>
              <p:cNvPr id="88" name="Oval 87"/>
              <p:cNvSpPr/>
              <p:nvPr userDrawn="1"/>
            </p:nvSpPr>
            <p:spPr>
              <a:xfrm>
                <a:off x="10309320" y="4780636"/>
                <a:ext cx="279044" cy="2790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" name="Freeform 626"/>
              <p:cNvSpPr>
                <a:spLocks noEditPoints="1"/>
              </p:cNvSpPr>
              <p:nvPr userDrawn="1"/>
            </p:nvSpPr>
            <p:spPr bwMode="auto">
              <a:xfrm>
                <a:off x="10377033" y="4848291"/>
                <a:ext cx="143618" cy="143734"/>
              </a:xfrm>
              <a:custGeom>
                <a:avLst/>
                <a:gdLst>
                  <a:gd name="T0" fmla="*/ 766 w 2492"/>
                  <a:gd name="T1" fmla="*/ 2115 h 2494"/>
                  <a:gd name="T2" fmla="*/ 1669 w 2492"/>
                  <a:gd name="T3" fmla="*/ 932 h 2494"/>
                  <a:gd name="T4" fmla="*/ 1524 w 2492"/>
                  <a:gd name="T5" fmla="*/ 957 h 2494"/>
                  <a:gd name="T6" fmla="*/ 1402 w 2492"/>
                  <a:gd name="T7" fmla="*/ 1045 h 2494"/>
                  <a:gd name="T8" fmla="*/ 1362 w 2492"/>
                  <a:gd name="T9" fmla="*/ 1094 h 2494"/>
                  <a:gd name="T10" fmla="*/ 1349 w 2492"/>
                  <a:gd name="T11" fmla="*/ 1104 h 2494"/>
                  <a:gd name="T12" fmla="*/ 1344 w 2492"/>
                  <a:gd name="T13" fmla="*/ 1005 h 2494"/>
                  <a:gd name="T14" fmla="*/ 953 w 2492"/>
                  <a:gd name="T15" fmla="*/ 2115 h 2494"/>
                  <a:gd name="T16" fmla="*/ 1346 w 2492"/>
                  <a:gd name="T17" fmla="*/ 2050 h 2494"/>
                  <a:gd name="T18" fmla="*/ 1351 w 2492"/>
                  <a:gd name="T19" fmla="*/ 1442 h 2494"/>
                  <a:gd name="T20" fmla="*/ 1381 w 2492"/>
                  <a:gd name="T21" fmla="*/ 1333 h 2494"/>
                  <a:gd name="T22" fmla="*/ 1451 w 2492"/>
                  <a:gd name="T23" fmla="*/ 1255 h 2494"/>
                  <a:gd name="T24" fmla="*/ 1551 w 2492"/>
                  <a:gd name="T25" fmla="*/ 1232 h 2494"/>
                  <a:gd name="T26" fmla="*/ 1648 w 2492"/>
                  <a:gd name="T27" fmla="*/ 1264 h 2494"/>
                  <a:gd name="T28" fmla="*/ 1704 w 2492"/>
                  <a:gd name="T29" fmla="*/ 1353 h 2494"/>
                  <a:gd name="T30" fmla="*/ 1719 w 2492"/>
                  <a:gd name="T31" fmla="*/ 1516 h 2494"/>
                  <a:gd name="T32" fmla="*/ 2110 w 2492"/>
                  <a:gd name="T33" fmla="*/ 2115 h 2494"/>
                  <a:gd name="T34" fmla="*/ 2113 w 2492"/>
                  <a:gd name="T35" fmla="*/ 1761 h 2494"/>
                  <a:gd name="T36" fmla="*/ 2099 w 2492"/>
                  <a:gd name="T37" fmla="*/ 1312 h 2494"/>
                  <a:gd name="T38" fmla="*/ 2052 w 2492"/>
                  <a:gd name="T39" fmla="*/ 1147 h 2494"/>
                  <a:gd name="T40" fmla="*/ 1963 w 2492"/>
                  <a:gd name="T41" fmla="*/ 1029 h 2494"/>
                  <a:gd name="T42" fmla="*/ 1829 w 2492"/>
                  <a:gd name="T43" fmla="*/ 956 h 2494"/>
                  <a:gd name="T44" fmla="*/ 1669 w 2492"/>
                  <a:gd name="T45" fmla="*/ 932 h 2494"/>
                  <a:gd name="T46" fmla="*/ 483 w 2492"/>
                  <a:gd name="T47" fmla="*/ 426 h 2494"/>
                  <a:gd name="T48" fmla="*/ 391 w 2492"/>
                  <a:gd name="T49" fmla="*/ 496 h 2494"/>
                  <a:gd name="T50" fmla="*/ 356 w 2492"/>
                  <a:gd name="T51" fmla="*/ 610 h 2494"/>
                  <a:gd name="T52" fmla="*/ 391 w 2492"/>
                  <a:gd name="T53" fmla="*/ 722 h 2494"/>
                  <a:gd name="T54" fmla="*/ 481 w 2492"/>
                  <a:gd name="T55" fmla="*/ 792 h 2494"/>
                  <a:gd name="T56" fmla="*/ 610 w 2492"/>
                  <a:gd name="T57" fmla="*/ 803 h 2494"/>
                  <a:gd name="T58" fmla="*/ 718 w 2492"/>
                  <a:gd name="T59" fmla="*/ 752 h 2494"/>
                  <a:gd name="T60" fmla="*/ 775 w 2492"/>
                  <a:gd name="T61" fmla="*/ 652 h 2494"/>
                  <a:gd name="T62" fmla="*/ 764 w 2492"/>
                  <a:gd name="T63" fmla="*/ 531 h 2494"/>
                  <a:gd name="T64" fmla="*/ 690 w 2492"/>
                  <a:gd name="T65" fmla="*/ 443 h 2494"/>
                  <a:gd name="T66" fmla="*/ 569 w 2492"/>
                  <a:gd name="T67" fmla="*/ 412 h 2494"/>
                  <a:gd name="T68" fmla="*/ 2071 w 2492"/>
                  <a:gd name="T69" fmla="*/ 3 h 2494"/>
                  <a:gd name="T70" fmla="*/ 2144 w 2492"/>
                  <a:gd name="T71" fmla="*/ 20 h 2494"/>
                  <a:gd name="T72" fmla="*/ 2296 w 2492"/>
                  <a:gd name="T73" fmla="*/ 90 h 2494"/>
                  <a:gd name="T74" fmla="*/ 2409 w 2492"/>
                  <a:gd name="T75" fmla="*/ 211 h 2494"/>
                  <a:gd name="T76" fmla="*/ 2468 w 2492"/>
                  <a:gd name="T77" fmla="*/ 345 h 2494"/>
                  <a:gd name="T78" fmla="*/ 2492 w 2492"/>
                  <a:gd name="T79" fmla="*/ 2064 h 2494"/>
                  <a:gd name="T80" fmla="*/ 2482 w 2492"/>
                  <a:gd name="T81" fmla="*/ 2087 h 2494"/>
                  <a:gd name="T82" fmla="*/ 2430 w 2492"/>
                  <a:gd name="T83" fmla="*/ 2252 h 2494"/>
                  <a:gd name="T84" fmla="*/ 2326 w 2492"/>
                  <a:gd name="T85" fmla="*/ 2379 h 2494"/>
                  <a:gd name="T86" fmla="*/ 2188 w 2492"/>
                  <a:gd name="T87" fmla="*/ 2457 h 2494"/>
                  <a:gd name="T88" fmla="*/ 2063 w 2492"/>
                  <a:gd name="T89" fmla="*/ 2494 h 2494"/>
                  <a:gd name="T90" fmla="*/ 413 w 2492"/>
                  <a:gd name="T91" fmla="*/ 2488 h 2494"/>
                  <a:gd name="T92" fmla="*/ 292 w 2492"/>
                  <a:gd name="T93" fmla="*/ 2456 h 2494"/>
                  <a:gd name="T94" fmla="*/ 153 w 2492"/>
                  <a:gd name="T95" fmla="*/ 2368 h 2494"/>
                  <a:gd name="T96" fmla="*/ 52 w 2492"/>
                  <a:gd name="T97" fmla="*/ 2230 h 2494"/>
                  <a:gd name="T98" fmla="*/ 11 w 2492"/>
                  <a:gd name="T99" fmla="*/ 2107 h 2494"/>
                  <a:gd name="T100" fmla="*/ 3 w 2492"/>
                  <a:gd name="T101" fmla="*/ 421 h 2494"/>
                  <a:gd name="T102" fmla="*/ 19 w 2492"/>
                  <a:gd name="T103" fmla="*/ 348 h 2494"/>
                  <a:gd name="T104" fmla="*/ 89 w 2492"/>
                  <a:gd name="T105" fmla="*/ 195 h 2494"/>
                  <a:gd name="T106" fmla="*/ 211 w 2492"/>
                  <a:gd name="T107" fmla="*/ 81 h 2494"/>
                  <a:gd name="T108" fmla="*/ 345 w 2492"/>
                  <a:gd name="T109" fmla="*/ 23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92" h="2494">
                    <a:moveTo>
                      <a:pt x="383" y="959"/>
                    </a:moveTo>
                    <a:lnTo>
                      <a:pt x="383" y="2115"/>
                    </a:lnTo>
                    <a:lnTo>
                      <a:pt x="766" y="2115"/>
                    </a:lnTo>
                    <a:lnTo>
                      <a:pt x="766" y="959"/>
                    </a:lnTo>
                    <a:lnTo>
                      <a:pt x="383" y="959"/>
                    </a:lnTo>
                    <a:close/>
                    <a:moveTo>
                      <a:pt x="1669" y="932"/>
                    </a:moveTo>
                    <a:lnTo>
                      <a:pt x="1619" y="935"/>
                    </a:lnTo>
                    <a:lnTo>
                      <a:pt x="1570" y="943"/>
                    </a:lnTo>
                    <a:lnTo>
                      <a:pt x="1524" y="957"/>
                    </a:lnTo>
                    <a:lnTo>
                      <a:pt x="1481" y="980"/>
                    </a:lnTo>
                    <a:lnTo>
                      <a:pt x="1440" y="1008"/>
                    </a:lnTo>
                    <a:lnTo>
                      <a:pt x="1402" y="1045"/>
                    </a:lnTo>
                    <a:lnTo>
                      <a:pt x="1367" y="1089"/>
                    </a:lnTo>
                    <a:lnTo>
                      <a:pt x="1363" y="1091"/>
                    </a:lnTo>
                    <a:lnTo>
                      <a:pt x="1362" y="1094"/>
                    </a:lnTo>
                    <a:lnTo>
                      <a:pt x="1359" y="1096"/>
                    </a:lnTo>
                    <a:lnTo>
                      <a:pt x="1355" y="1100"/>
                    </a:lnTo>
                    <a:lnTo>
                      <a:pt x="1349" y="1104"/>
                    </a:lnTo>
                    <a:lnTo>
                      <a:pt x="1344" y="1110"/>
                    </a:lnTo>
                    <a:lnTo>
                      <a:pt x="1344" y="1056"/>
                    </a:lnTo>
                    <a:lnTo>
                      <a:pt x="1344" y="1005"/>
                    </a:lnTo>
                    <a:lnTo>
                      <a:pt x="1344" y="959"/>
                    </a:lnTo>
                    <a:lnTo>
                      <a:pt x="953" y="959"/>
                    </a:lnTo>
                    <a:lnTo>
                      <a:pt x="953" y="2115"/>
                    </a:lnTo>
                    <a:lnTo>
                      <a:pt x="1346" y="2115"/>
                    </a:lnTo>
                    <a:lnTo>
                      <a:pt x="1346" y="2080"/>
                    </a:lnTo>
                    <a:lnTo>
                      <a:pt x="1346" y="2050"/>
                    </a:lnTo>
                    <a:lnTo>
                      <a:pt x="1346" y="1765"/>
                    </a:lnTo>
                    <a:lnTo>
                      <a:pt x="1348" y="1481"/>
                    </a:lnTo>
                    <a:lnTo>
                      <a:pt x="1351" y="1442"/>
                    </a:lnTo>
                    <a:lnTo>
                      <a:pt x="1357" y="1404"/>
                    </a:lnTo>
                    <a:lnTo>
                      <a:pt x="1367" y="1368"/>
                    </a:lnTo>
                    <a:lnTo>
                      <a:pt x="1381" y="1333"/>
                    </a:lnTo>
                    <a:lnTo>
                      <a:pt x="1400" y="1301"/>
                    </a:lnTo>
                    <a:lnTo>
                      <a:pt x="1424" y="1275"/>
                    </a:lnTo>
                    <a:lnTo>
                      <a:pt x="1451" y="1255"/>
                    </a:lnTo>
                    <a:lnTo>
                      <a:pt x="1481" y="1242"/>
                    </a:lnTo>
                    <a:lnTo>
                      <a:pt x="1514" y="1234"/>
                    </a:lnTo>
                    <a:lnTo>
                      <a:pt x="1551" y="1232"/>
                    </a:lnTo>
                    <a:lnTo>
                      <a:pt x="1589" y="1237"/>
                    </a:lnTo>
                    <a:lnTo>
                      <a:pt x="1621" y="1247"/>
                    </a:lnTo>
                    <a:lnTo>
                      <a:pt x="1648" y="1264"/>
                    </a:lnTo>
                    <a:lnTo>
                      <a:pt x="1672" y="1288"/>
                    </a:lnTo>
                    <a:lnTo>
                      <a:pt x="1689" y="1317"/>
                    </a:lnTo>
                    <a:lnTo>
                      <a:pt x="1704" y="1353"/>
                    </a:lnTo>
                    <a:lnTo>
                      <a:pt x="1711" y="1395"/>
                    </a:lnTo>
                    <a:lnTo>
                      <a:pt x="1718" y="1455"/>
                    </a:lnTo>
                    <a:lnTo>
                      <a:pt x="1719" y="1516"/>
                    </a:lnTo>
                    <a:lnTo>
                      <a:pt x="1721" y="2061"/>
                    </a:lnTo>
                    <a:lnTo>
                      <a:pt x="1721" y="2115"/>
                    </a:lnTo>
                    <a:lnTo>
                      <a:pt x="2110" y="2115"/>
                    </a:lnTo>
                    <a:lnTo>
                      <a:pt x="2112" y="2096"/>
                    </a:lnTo>
                    <a:lnTo>
                      <a:pt x="2112" y="2079"/>
                    </a:lnTo>
                    <a:lnTo>
                      <a:pt x="2113" y="1761"/>
                    </a:lnTo>
                    <a:lnTo>
                      <a:pt x="2112" y="1441"/>
                    </a:lnTo>
                    <a:lnTo>
                      <a:pt x="2109" y="1377"/>
                    </a:lnTo>
                    <a:lnTo>
                      <a:pt x="2099" y="1312"/>
                    </a:lnTo>
                    <a:lnTo>
                      <a:pt x="2086" y="1250"/>
                    </a:lnTo>
                    <a:lnTo>
                      <a:pt x="2072" y="1196"/>
                    </a:lnTo>
                    <a:lnTo>
                      <a:pt x="2052" y="1147"/>
                    </a:lnTo>
                    <a:lnTo>
                      <a:pt x="2026" y="1102"/>
                    </a:lnTo>
                    <a:lnTo>
                      <a:pt x="1996" y="1062"/>
                    </a:lnTo>
                    <a:lnTo>
                      <a:pt x="1963" y="1029"/>
                    </a:lnTo>
                    <a:lnTo>
                      <a:pt x="1923" y="999"/>
                    </a:lnTo>
                    <a:lnTo>
                      <a:pt x="1878" y="975"/>
                    </a:lnTo>
                    <a:lnTo>
                      <a:pt x="1829" y="956"/>
                    </a:lnTo>
                    <a:lnTo>
                      <a:pt x="1773" y="943"/>
                    </a:lnTo>
                    <a:lnTo>
                      <a:pt x="1721" y="935"/>
                    </a:lnTo>
                    <a:lnTo>
                      <a:pt x="1669" y="932"/>
                    </a:lnTo>
                    <a:close/>
                    <a:moveTo>
                      <a:pt x="569" y="412"/>
                    </a:moveTo>
                    <a:lnTo>
                      <a:pt x="524" y="415"/>
                    </a:lnTo>
                    <a:lnTo>
                      <a:pt x="483" y="426"/>
                    </a:lnTo>
                    <a:lnTo>
                      <a:pt x="447" y="443"/>
                    </a:lnTo>
                    <a:lnTo>
                      <a:pt x="416" y="467"/>
                    </a:lnTo>
                    <a:lnTo>
                      <a:pt x="391" y="496"/>
                    </a:lnTo>
                    <a:lnTo>
                      <a:pt x="372" y="531"/>
                    </a:lnTo>
                    <a:lnTo>
                      <a:pt x="361" y="569"/>
                    </a:lnTo>
                    <a:lnTo>
                      <a:pt x="356" y="610"/>
                    </a:lnTo>
                    <a:lnTo>
                      <a:pt x="361" y="652"/>
                    </a:lnTo>
                    <a:lnTo>
                      <a:pt x="372" y="688"/>
                    </a:lnTo>
                    <a:lnTo>
                      <a:pt x="391" y="722"/>
                    </a:lnTo>
                    <a:lnTo>
                      <a:pt x="415" y="750"/>
                    </a:lnTo>
                    <a:lnTo>
                      <a:pt x="447" y="774"/>
                    </a:lnTo>
                    <a:lnTo>
                      <a:pt x="481" y="792"/>
                    </a:lnTo>
                    <a:lnTo>
                      <a:pt x="521" y="803"/>
                    </a:lnTo>
                    <a:lnTo>
                      <a:pt x="566" y="808"/>
                    </a:lnTo>
                    <a:lnTo>
                      <a:pt x="610" y="803"/>
                    </a:lnTo>
                    <a:lnTo>
                      <a:pt x="652" y="793"/>
                    </a:lnTo>
                    <a:lnTo>
                      <a:pt x="688" y="776"/>
                    </a:lnTo>
                    <a:lnTo>
                      <a:pt x="718" y="752"/>
                    </a:lnTo>
                    <a:lnTo>
                      <a:pt x="745" y="723"/>
                    </a:lnTo>
                    <a:lnTo>
                      <a:pt x="764" y="690"/>
                    </a:lnTo>
                    <a:lnTo>
                      <a:pt x="775" y="652"/>
                    </a:lnTo>
                    <a:lnTo>
                      <a:pt x="780" y="610"/>
                    </a:lnTo>
                    <a:lnTo>
                      <a:pt x="775" y="569"/>
                    </a:lnTo>
                    <a:lnTo>
                      <a:pt x="764" y="531"/>
                    </a:lnTo>
                    <a:lnTo>
                      <a:pt x="745" y="496"/>
                    </a:lnTo>
                    <a:lnTo>
                      <a:pt x="721" y="467"/>
                    </a:lnTo>
                    <a:lnTo>
                      <a:pt x="690" y="443"/>
                    </a:lnTo>
                    <a:lnTo>
                      <a:pt x="653" y="426"/>
                    </a:lnTo>
                    <a:lnTo>
                      <a:pt x="613" y="415"/>
                    </a:lnTo>
                    <a:lnTo>
                      <a:pt x="569" y="412"/>
                    </a:lnTo>
                    <a:close/>
                    <a:moveTo>
                      <a:pt x="427" y="0"/>
                    </a:moveTo>
                    <a:lnTo>
                      <a:pt x="2063" y="0"/>
                    </a:lnTo>
                    <a:lnTo>
                      <a:pt x="2071" y="3"/>
                    </a:lnTo>
                    <a:lnTo>
                      <a:pt x="2077" y="6"/>
                    </a:lnTo>
                    <a:lnTo>
                      <a:pt x="2085" y="9"/>
                    </a:lnTo>
                    <a:lnTo>
                      <a:pt x="2144" y="20"/>
                    </a:lnTo>
                    <a:lnTo>
                      <a:pt x="2199" y="38"/>
                    </a:lnTo>
                    <a:lnTo>
                      <a:pt x="2250" y="60"/>
                    </a:lnTo>
                    <a:lnTo>
                      <a:pt x="2296" y="90"/>
                    </a:lnTo>
                    <a:lnTo>
                      <a:pt x="2338" y="125"/>
                    </a:lnTo>
                    <a:lnTo>
                      <a:pt x="2376" y="165"/>
                    </a:lnTo>
                    <a:lnTo>
                      <a:pt x="2409" y="211"/>
                    </a:lnTo>
                    <a:lnTo>
                      <a:pt x="2439" y="264"/>
                    </a:lnTo>
                    <a:lnTo>
                      <a:pt x="2455" y="303"/>
                    </a:lnTo>
                    <a:lnTo>
                      <a:pt x="2468" y="345"/>
                    </a:lnTo>
                    <a:lnTo>
                      <a:pt x="2479" y="386"/>
                    </a:lnTo>
                    <a:lnTo>
                      <a:pt x="2492" y="429"/>
                    </a:lnTo>
                    <a:lnTo>
                      <a:pt x="2492" y="2064"/>
                    </a:lnTo>
                    <a:lnTo>
                      <a:pt x="2487" y="2072"/>
                    </a:lnTo>
                    <a:lnTo>
                      <a:pt x="2485" y="2080"/>
                    </a:lnTo>
                    <a:lnTo>
                      <a:pt x="2482" y="2087"/>
                    </a:lnTo>
                    <a:lnTo>
                      <a:pt x="2471" y="2146"/>
                    </a:lnTo>
                    <a:lnTo>
                      <a:pt x="2454" y="2201"/>
                    </a:lnTo>
                    <a:lnTo>
                      <a:pt x="2430" y="2252"/>
                    </a:lnTo>
                    <a:lnTo>
                      <a:pt x="2401" y="2298"/>
                    </a:lnTo>
                    <a:lnTo>
                      <a:pt x="2366" y="2341"/>
                    </a:lnTo>
                    <a:lnTo>
                      <a:pt x="2326" y="2379"/>
                    </a:lnTo>
                    <a:lnTo>
                      <a:pt x="2279" y="2413"/>
                    </a:lnTo>
                    <a:lnTo>
                      <a:pt x="2228" y="2442"/>
                    </a:lnTo>
                    <a:lnTo>
                      <a:pt x="2188" y="2457"/>
                    </a:lnTo>
                    <a:lnTo>
                      <a:pt x="2147" y="2470"/>
                    </a:lnTo>
                    <a:lnTo>
                      <a:pt x="2104" y="2481"/>
                    </a:lnTo>
                    <a:lnTo>
                      <a:pt x="2063" y="2494"/>
                    </a:lnTo>
                    <a:lnTo>
                      <a:pt x="427" y="2494"/>
                    </a:lnTo>
                    <a:lnTo>
                      <a:pt x="421" y="2491"/>
                    </a:lnTo>
                    <a:lnTo>
                      <a:pt x="413" y="2488"/>
                    </a:lnTo>
                    <a:lnTo>
                      <a:pt x="405" y="2486"/>
                    </a:lnTo>
                    <a:lnTo>
                      <a:pt x="346" y="2473"/>
                    </a:lnTo>
                    <a:lnTo>
                      <a:pt x="292" y="2456"/>
                    </a:lnTo>
                    <a:lnTo>
                      <a:pt x="242" y="2434"/>
                    </a:lnTo>
                    <a:lnTo>
                      <a:pt x="195" y="2403"/>
                    </a:lnTo>
                    <a:lnTo>
                      <a:pt x="153" y="2368"/>
                    </a:lnTo>
                    <a:lnTo>
                      <a:pt x="114" y="2329"/>
                    </a:lnTo>
                    <a:lnTo>
                      <a:pt x="81" y="2282"/>
                    </a:lnTo>
                    <a:lnTo>
                      <a:pt x="52" y="2230"/>
                    </a:lnTo>
                    <a:lnTo>
                      <a:pt x="35" y="2190"/>
                    </a:lnTo>
                    <a:lnTo>
                      <a:pt x="22" y="2149"/>
                    </a:lnTo>
                    <a:lnTo>
                      <a:pt x="11" y="2107"/>
                    </a:lnTo>
                    <a:lnTo>
                      <a:pt x="0" y="2064"/>
                    </a:lnTo>
                    <a:lnTo>
                      <a:pt x="0" y="429"/>
                    </a:lnTo>
                    <a:lnTo>
                      <a:pt x="3" y="421"/>
                    </a:lnTo>
                    <a:lnTo>
                      <a:pt x="6" y="413"/>
                    </a:lnTo>
                    <a:lnTo>
                      <a:pt x="8" y="407"/>
                    </a:lnTo>
                    <a:lnTo>
                      <a:pt x="19" y="348"/>
                    </a:lnTo>
                    <a:lnTo>
                      <a:pt x="37" y="292"/>
                    </a:lnTo>
                    <a:lnTo>
                      <a:pt x="60" y="241"/>
                    </a:lnTo>
                    <a:lnTo>
                      <a:pt x="89" y="195"/>
                    </a:lnTo>
                    <a:lnTo>
                      <a:pt x="124" y="152"/>
                    </a:lnTo>
                    <a:lnTo>
                      <a:pt x="165" y="114"/>
                    </a:lnTo>
                    <a:lnTo>
                      <a:pt x="211" y="81"/>
                    </a:lnTo>
                    <a:lnTo>
                      <a:pt x="264" y="52"/>
                    </a:lnTo>
                    <a:lnTo>
                      <a:pt x="304" y="36"/>
                    </a:lnTo>
                    <a:lnTo>
                      <a:pt x="345" y="23"/>
                    </a:lnTo>
                    <a:lnTo>
                      <a:pt x="386" y="1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>
              <a:off x="8620286" y="5048697"/>
              <a:ext cx="571116" cy="571112"/>
              <a:chOff x="8081746" y="5155194"/>
              <a:chExt cx="358117" cy="358117"/>
            </a:xfrm>
          </p:grpSpPr>
          <p:sp>
            <p:nvSpPr>
              <p:cNvPr id="86" name="Oval 85"/>
              <p:cNvSpPr/>
              <p:nvPr userDrawn="1"/>
            </p:nvSpPr>
            <p:spPr>
              <a:xfrm>
                <a:off x="8081746" y="5155194"/>
                <a:ext cx="358117" cy="358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kern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 userDrawn="1"/>
            </p:nvSpPr>
            <p:spPr bwMode="auto">
              <a:xfrm>
                <a:off x="8171870" y="5243997"/>
                <a:ext cx="177867" cy="180512"/>
              </a:xfrm>
              <a:custGeom>
                <a:avLst/>
                <a:gdLst>
                  <a:gd name="T0" fmla="*/ 898 w 3629"/>
                  <a:gd name="T1" fmla="*/ 2249 h 3684"/>
                  <a:gd name="T2" fmla="*/ 767 w 3629"/>
                  <a:gd name="T3" fmla="*/ 2423 h 3684"/>
                  <a:gd name="T4" fmla="*/ 784 w 3629"/>
                  <a:gd name="T5" fmla="*/ 2649 h 3684"/>
                  <a:gd name="T6" fmla="*/ 936 w 3629"/>
                  <a:gd name="T7" fmla="*/ 2802 h 3684"/>
                  <a:gd name="T8" fmla="*/ 2596 w 3629"/>
                  <a:gd name="T9" fmla="*/ 2828 h 3684"/>
                  <a:gd name="T10" fmla="*/ 2787 w 3629"/>
                  <a:gd name="T11" fmla="*/ 2722 h 3684"/>
                  <a:gd name="T12" fmla="*/ 2865 w 3629"/>
                  <a:gd name="T13" fmla="*/ 2515 h 3684"/>
                  <a:gd name="T14" fmla="*/ 2787 w 3629"/>
                  <a:gd name="T15" fmla="*/ 2307 h 3684"/>
                  <a:gd name="T16" fmla="*/ 2596 w 3629"/>
                  <a:gd name="T17" fmla="*/ 2201 h 3684"/>
                  <a:gd name="T18" fmla="*/ 1112 w 3629"/>
                  <a:gd name="T19" fmla="*/ 750 h 3684"/>
                  <a:gd name="T20" fmla="*/ 918 w 3629"/>
                  <a:gd name="T21" fmla="*/ 853 h 3684"/>
                  <a:gd name="T22" fmla="*/ 838 w 3629"/>
                  <a:gd name="T23" fmla="*/ 1059 h 3684"/>
                  <a:gd name="T24" fmla="*/ 913 w 3629"/>
                  <a:gd name="T25" fmla="*/ 1268 h 3684"/>
                  <a:gd name="T26" fmla="*/ 1102 w 3629"/>
                  <a:gd name="T27" fmla="*/ 1377 h 3684"/>
                  <a:gd name="T28" fmla="*/ 1208 w 3629"/>
                  <a:gd name="T29" fmla="*/ 1380 h 3684"/>
                  <a:gd name="T30" fmla="*/ 1401 w 3629"/>
                  <a:gd name="T31" fmla="*/ 1380 h 3684"/>
                  <a:gd name="T32" fmla="*/ 1640 w 3629"/>
                  <a:gd name="T33" fmla="*/ 1380 h 3684"/>
                  <a:gd name="T34" fmla="*/ 1833 w 3629"/>
                  <a:gd name="T35" fmla="*/ 1380 h 3684"/>
                  <a:gd name="T36" fmla="*/ 1935 w 3629"/>
                  <a:gd name="T37" fmla="*/ 1378 h 3684"/>
                  <a:gd name="T38" fmla="*/ 2115 w 3629"/>
                  <a:gd name="T39" fmla="*/ 1295 h 3684"/>
                  <a:gd name="T40" fmla="*/ 2205 w 3629"/>
                  <a:gd name="T41" fmla="*/ 1123 h 3684"/>
                  <a:gd name="T42" fmla="*/ 2168 w 3629"/>
                  <a:gd name="T43" fmla="*/ 917 h 3684"/>
                  <a:gd name="T44" fmla="*/ 2021 w 3629"/>
                  <a:gd name="T45" fmla="*/ 775 h 3684"/>
                  <a:gd name="T46" fmla="*/ 1954 w 3629"/>
                  <a:gd name="T47" fmla="*/ 0 h 3684"/>
                  <a:gd name="T48" fmla="*/ 2281 w 3629"/>
                  <a:gd name="T49" fmla="*/ 54 h 3684"/>
                  <a:gd name="T50" fmla="*/ 2608 w 3629"/>
                  <a:gd name="T51" fmla="*/ 232 h 3684"/>
                  <a:gd name="T52" fmla="*/ 2834 w 3629"/>
                  <a:gd name="T53" fmla="*/ 513 h 3684"/>
                  <a:gd name="T54" fmla="*/ 2936 w 3629"/>
                  <a:gd name="T55" fmla="*/ 880 h 3684"/>
                  <a:gd name="T56" fmla="*/ 2938 w 3629"/>
                  <a:gd name="T57" fmla="*/ 1273 h 3684"/>
                  <a:gd name="T58" fmla="*/ 3050 w 3629"/>
                  <a:gd name="T59" fmla="*/ 1427 h 3684"/>
                  <a:gd name="T60" fmla="*/ 3285 w 3629"/>
                  <a:gd name="T61" fmla="*/ 1490 h 3684"/>
                  <a:gd name="T62" fmla="*/ 3490 w 3629"/>
                  <a:gd name="T63" fmla="*/ 1652 h 3684"/>
                  <a:gd name="T64" fmla="*/ 3603 w 3629"/>
                  <a:gd name="T65" fmla="*/ 1910 h 3684"/>
                  <a:gd name="T66" fmla="*/ 3627 w 3629"/>
                  <a:gd name="T67" fmla="*/ 2225 h 3684"/>
                  <a:gd name="T68" fmla="*/ 3628 w 3629"/>
                  <a:gd name="T69" fmla="*/ 2393 h 3684"/>
                  <a:gd name="T70" fmla="*/ 3629 w 3629"/>
                  <a:gd name="T71" fmla="*/ 2493 h 3684"/>
                  <a:gd name="T72" fmla="*/ 3583 w 3629"/>
                  <a:gd name="T73" fmla="*/ 2861 h 3684"/>
                  <a:gd name="T74" fmla="*/ 3414 w 3629"/>
                  <a:gd name="T75" fmla="*/ 3236 h 3684"/>
                  <a:gd name="T76" fmla="*/ 3129 w 3629"/>
                  <a:gd name="T77" fmla="*/ 3508 h 3684"/>
                  <a:gd name="T78" fmla="*/ 2749 w 3629"/>
                  <a:gd name="T79" fmla="*/ 3657 h 3684"/>
                  <a:gd name="T80" fmla="*/ 1134 w 3629"/>
                  <a:gd name="T81" fmla="*/ 3684 h 3684"/>
                  <a:gd name="T82" fmla="*/ 705 w 3629"/>
                  <a:gd name="T83" fmla="*/ 3629 h 3684"/>
                  <a:gd name="T84" fmla="*/ 370 w 3629"/>
                  <a:gd name="T85" fmla="*/ 3462 h 3684"/>
                  <a:gd name="T86" fmla="*/ 138 w 3629"/>
                  <a:gd name="T87" fmla="*/ 3191 h 3684"/>
                  <a:gd name="T88" fmla="*/ 24 w 3629"/>
                  <a:gd name="T89" fmla="*/ 2830 h 3684"/>
                  <a:gd name="T90" fmla="*/ 0 w 3629"/>
                  <a:gd name="T91" fmla="*/ 2426 h 3684"/>
                  <a:gd name="T92" fmla="*/ 28 w 3629"/>
                  <a:gd name="T93" fmla="*/ 780 h 3684"/>
                  <a:gd name="T94" fmla="*/ 131 w 3629"/>
                  <a:gd name="T95" fmla="*/ 512 h 3684"/>
                  <a:gd name="T96" fmla="*/ 262 w 3629"/>
                  <a:gd name="T97" fmla="*/ 328 h 3684"/>
                  <a:gd name="T98" fmla="*/ 524 w 3629"/>
                  <a:gd name="T99" fmla="*/ 122 h 3684"/>
                  <a:gd name="T100" fmla="*/ 902 w 3629"/>
                  <a:gd name="T101" fmla="*/ 11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29" h="3684">
                    <a:moveTo>
                      <a:pt x="1070" y="2198"/>
                    </a:moveTo>
                    <a:lnTo>
                      <a:pt x="1024" y="2201"/>
                    </a:lnTo>
                    <a:lnTo>
                      <a:pt x="978" y="2212"/>
                    </a:lnTo>
                    <a:lnTo>
                      <a:pt x="936" y="2228"/>
                    </a:lnTo>
                    <a:lnTo>
                      <a:pt x="898" y="2249"/>
                    </a:lnTo>
                    <a:lnTo>
                      <a:pt x="863" y="2275"/>
                    </a:lnTo>
                    <a:lnTo>
                      <a:pt x="831" y="2307"/>
                    </a:lnTo>
                    <a:lnTo>
                      <a:pt x="805" y="2342"/>
                    </a:lnTo>
                    <a:lnTo>
                      <a:pt x="784" y="2381"/>
                    </a:lnTo>
                    <a:lnTo>
                      <a:pt x="767" y="2423"/>
                    </a:lnTo>
                    <a:lnTo>
                      <a:pt x="758" y="2468"/>
                    </a:lnTo>
                    <a:lnTo>
                      <a:pt x="754" y="2515"/>
                    </a:lnTo>
                    <a:lnTo>
                      <a:pt x="758" y="2561"/>
                    </a:lnTo>
                    <a:lnTo>
                      <a:pt x="767" y="2607"/>
                    </a:lnTo>
                    <a:lnTo>
                      <a:pt x="784" y="2649"/>
                    </a:lnTo>
                    <a:lnTo>
                      <a:pt x="805" y="2687"/>
                    </a:lnTo>
                    <a:lnTo>
                      <a:pt x="831" y="2722"/>
                    </a:lnTo>
                    <a:lnTo>
                      <a:pt x="863" y="2754"/>
                    </a:lnTo>
                    <a:lnTo>
                      <a:pt x="898" y="2780"/>
                    </a:lnTo>
                    <a:lnTo>
                      <a:pt x="936" y="2802"/>
                    </a:lnTo>
                    <a:lnTo>
                      <a:pt x="978" y="2818"/>
                    </a:lnTo>
                    <a:lnTo>
                      <a:pt x="1024" y="2828"/>
                    </a:lnTo>
                    <a:lnTo>
                      <a:pt x="1070" y="2831"/>
                    </a:lnTo>
                    <a:lnTo>
                      <a:pt x="2549" y="2831"/>
                    </a:lnTo>
                    <a:lnTo>
                      <a:pt x="2596" y="2828"/>
                    </a:lnTo>
                    <a:lnTo>
                      <a:pt x="2640" y="2818"/>
                    </a:lnTo>
                    <a:lnTo>
                      <a:pt x="2681" y="2802"/>
                    </a:lnTo>
                    <a:lnTo>
                      <a:pt x="2721" y="2780"/>
                    </a:lnTo>
                    <a:lnTo>
                      <a:pt x="2756" y="2754"/>
                    </a:lnTo>
                    <a:lnTo>
                      <a:pt x="2787" y="2722"/>
                    </a:lnTo>
                    <a:lnTo>
                      <a:pt x="2814" y="2687"/>
                    </a:lnTo>
                    <a:lnTo>
                      <a:pt x="2835" y="2649"/>
                    </a:lnTo>
                    <a:lnTo>
                      <a:pt x="2851" y="2607"/>
                    </a:lnTo>
                    <a:lnTo>
                      <a:pt x="2861" y="2561"/>
                    </a:lnTo>
                    <a:lnTo>
                      <a:pt x="2865" y="2515"/>
                    </a:lnTo>
                    <a:lnTo>
                      <a:pt x="2861" y="2468"/>
                    </a:lnTo>
                    <a:lnTo>
                      <a:pt x="2851" y="2423"/>
                    </a:lnTo>
                    <a:lnTo>
                      <a:pt x="2835" y="2381"/>
                    </a:lnTo>
                    <a:lnTo>
                      <a:pt x="2814" y="2342"/>
                    </a:lnTo>
                    <a:lnTo>
                      <a:pt x="2787" y="2307"/>
                    </a:lnTo>
                    <a:lnTo>
                      <a:pt x="2756" y="2275"/>
                    </a:lnTo>
                    <a:lnTo>
                      <a:pt x="2721" y="2249"/>
                    </a:lnTo>
                    <a:lnTo>
                      <a:pt x="2681" y="2228"/>
                    </a:lnTo>
                    <a:lnTo>
                      <a:pt x="2640" y="2212"/>
                    </a:lnTo>
                    <a:lnTo>
                      <a:pt x="2596" y="2201"/>
                    </a:lnTo>
                    <a:lnTo>
                      <a:pt x="2549" y="2198"/>
                    </a:lnTo>
                    <a:lnTo>
                      <a:pt x="1070" y="2198"/>
                    </a:lnTo>
                    <a:close/>
                    <a:moveTo>
                      <a:pt x="1898" y="746"/>
                    </a:moveTo>
                    <a:lnTo>
                      <a:pt x="1158" y="747"/>
                    </a:lnTo>
                    <a:lnTo>
                      <a:pt x="1112" y="750"/>
                    </a:lnTo>
                    <a:lnTo>
                      <a:pt x="1068" y="759"/>
                    </a:lnTo>
                    <a:lnTo>
                      <a:pt x="1025" y="775"/>
                    </a:lnTo>
                    <a:lnTo>
                      <a:pt x="986" y="796"/>
                    </a:lnTo>
                    <a:lnTo>
                      <a:pt x="950" y="822"/>
                    </a:lnTo>
                    <a:lnTo>
                      <a:pt x="918" y="853"/>
                    </a:lnTo>
                    <a:lnTo>
                      <a:pt x="891" y="888"/>
                    </a:lnTo>
                    <a:lnTo>
                      <a:pt x="870" y="926"/>
                    </a:lnTo>
                    <a:lnTo>
                      <a:pt x="853" y="967"/>
                    </a:lnTo>
                    <a:lnTo>
                      <a:pt x="843" y="1012"/>
                    </a:lnTo>
                    <a:lnTo>
                      <a:pt x="838" y="1059"/>
                    </a:lnTo>
                    <a:lnTo>
                      <a:pt x="840" y="1106"/>
                    </a:lnTo>
                    <a:lnTo>
                      <a:pt x="850" y="1151"/>
                    </a:lnTo>
                    <a:lnTo>
                      <a:pt x="865" y="1193"/>
                    </a:lnTo>
                    <a:lnTo>
                      <a:pt x="887" y="1231"/>
                    </a:lnTo>
                    <a:lnTo>
                      <a:pt x="913" y="1268"/>
                    </a:lnTo>
                    <a:lnTo>
                      <a:pt x="943" y="1300"/>
                    </a:lnTo>
                    <a:lnTo>
                      <a:pt x="977" y="1327"/>
                    </a:lnTo>
                    <a:lnTo>
                      <a:pt x="1016" y="1348"/>
                    </a:lnTo>
                    <a:lnTo>
                      <a:pt x="1057" y="1365"/>
                    </a:lnTo>
                    <a:lnTo>
                      <a:pt x="1102" y="1377"/>
                    </a:lnTo>
                    <a:lnTo>
                      <a:pt x="1149" y="1380"/>
                    </a:lnTo>
                    <a:lnTo>
                      <a:pt x="1152" y="1380"/>
                    </a:lnTo>
                    <a:lnTo>
                      <a:pt x="1165" y="1380"/>
                    </a:lnTo>
                    <a:lnTo>
                      <a:pt x="1183" y="1380"/>
                    </a:lnTo>
                    <a:lnTo>
                      <a:pt x="1208" y="1380"/>
                    </a:lnTo>
                    <a:lnTo>
                      <a:pt x="1238" y="1380"/>
                    </a:lnTo>
                    <a:lnTo>
                      <a:pt x="1273" y="1380"/>
                    </a:lnTo>
                    <a:lnTo>
                      <a:pt x="1313" y="1380"/>
                    </a:lnTo>
                    <a:lnTo>
                      <a:pt x="1356" y="1380"/>
                    </a:lnTo>
                    <a:lnTo>
                      <a:pt x="1401" y="1380"/>
                    </a:lnTo>
                    <a:lnTo>
                      <a:pt x="1448" y="1380"/>
                    </a:lnTo>
                    <a:lnTo>
                      <a:pt x="1496" y="1380"/>
                    </a:lnTo>
                    <a:lnTo>
                      <a:pt x="1545" y="1380"/>
                    </a:lnTo>
                    <a:lnTo>
                      <a:pt x="1592" y="1380"/>
                    </a:lnTo>
                    <a:lnTo>
                      <a:pt x="1640" y="1380"/>
                    </a:lnTo>
                    <a:lnTo>
                      <a:pt x="1685" y="1380"/>
                    </a:lnTo>
                    <a:lnTo>
                      <a:pt x="1728" y="1380"/>
                    </a:lnTo>
                    <a:lnTo>
                      <a:pt x="1767" y="1380"/>
                    </a:lnTo>
                    <a:lnTo>
                      <a:pt x="1803" y="1380"/>
                    </a:lnTo>
                    <a:lnTo>
                      <a:pt x="1833" y="1380"/>
                    </a:lnTo>
                    <a:lnTo>
                      <a:pt x="1858" y="1380"/>
                    </a:lnTo>
                    <a:lnTo>
                      <a:pt x="1877" y="1380"/>
                    </a:lnTo>
                    <a:lnTo>
                      <a:pt x="1889" y="1380"/>
                    </a:lnTo>
                    <a:lnTo>
                      <a:pt x="1893" y="1380"/>
                    </a:lnTo>
                    <a:lnTo>
                      <a:pt x="1935" y="1378"/>
                    </a:lnTo>
                    <a:lnTo>
                      <a:pt x="1976" y="1370"/>
                    </a:lnTo>
                    <a:lnTo>
                      <a:pt x="2014" y="1357"/>
                    </a:lnTo>
                    <a:lnTo>
                      <a:pt x="2050" y="1340"/>
                    </a:lnTo>
                    <a:lnTo>
                      <a:pt x="2084" y="1320"/>
                    </a:lnTo>
                    <a:lnTo>
                      <a:pt x="2115" y="1295"/>
                    </a:lnTo>
                    <a:lnTo>
                      <a:pt x="2141" y="1267"/>
                    </a:lnTo>
                    <a:lnTo>
                      <a:pt x="2164" y="1235"/>
                    </a:lnTo>
                    <a:lnTo>
                      <a:pt x="2183" y="1201"/>
                    </a:lnTo>
                    <a:lnTo>
                      <a:pt x="2196" y="1162"/>
                    </a:lnTo>
                    <a:lnTo>
                      <a:pt x="2205" y="1123"/>
                    </a:lnTo>
                    <a:lnTo>
                      <a:pt x="2209" y="1081"/>
                    </a:lnTo>
                    <a:lnTo>
                      <a:pt x="2206" y="1037"/>
                    </a:lnTo>
                    <a:lnTo>
                      <a:pt x="2199" y="995"/>
                    </a:lnTo>
                    <a:lnTo>
                      <a:pt x="2186" y="955"/>
                    </a:lnTo>
                    <a:lnTo>
                      <a:pt x="2168" y="917"/>
                    </a:lnTo>
                    <a:lnTo>
                      <a:pt x="2147" y="881"/>
                    </a:lnTo>
                    <a:lnTo>
                      <a:pt x="2119" y="849"/>
                    </a:lnTo>
                    <a:lnTo>
                      <a:pt x="2090" y="820"/>
                    </a:lnTo>
                    <a:lnTo>
                      <a:pt x="2057" y="796"/>
                    </a:lnTo>
                    <a:lnTo>
                      <a:pt x="2021" y="775"/>
                    </a:lnTo>
                    <a:lnTo>
                      <a:pt x="1981" y="759"/>
                    </a:lnTo>
                    <a:lnTo>
                      <a:pt x="1941" y="750"/>
                    </a:lnTo>
                    <a:lnTo>
                      <a:pt x="1898" y="746"/>
                    </a:lnTo>
                    <a:close/>
                    <a:moveTo>
                      <a:pt x="1953" y="0"/>
                    </a:moveTo>
                    <a:lnTo>
                      <a:pt x="1954" y="0"/>
                    </a:lnTo>
                    <a:lnTo>
                      <a:pt x="1962" y="0"/>
                    </a:lnTo>
                    <a:lnTo>
                      <a:pt x="2046" y="5"/>
                    </a:lnTo>
                    <a:lnTo>
                      <a:pt x="2127" y="16"/>
                    </a:lnTo>
                    <a:lnTo>
                      <a:pt x="2205" y="32"/>
                    </a:lnTo>
                    <a:lnTo>
                      <a:pt x="2281" y="54"/>
                    </a:lnTo>
                    <a:lnTo>
                      <a:pt x="2354" y="80"/>
                    </a:lnTo>
                    <a:lnTo>
                      <a:pt x="2422" y="111"/>
                    </a:lnTo>
                    <a:lnTo>
                      <a:pt x="2488" y="147"/>
                    </a:lnTo>
                    <a:lnTo>
                      <a:pt x="2549" y="187"/>
                    </a:lnTo>
                    <a:lnTo>
                      <a:pt x="2608" y="232"/>
                    </a:lnTo>
                    <a:lnTo>
                      <a:pt x="2662" y="281"/>
                    </a:lnTo>
                    <a:lnTo>
                      <a:pt x="2712" y="333"/>
                    </a:lnTo>
                    <a:lnTo>
                      <a:pt x="2757" y="390"/>
                    </a:lnTo>
                    <a:lnTo>
                      <a:pt x="2798" y="450"/>
                    </a:lnTo>
                    <a:lnTo>
                      <a:pt x="2834" y="513"/>
                    </a:lnTo>
                    <a:lnTo>
                      <a:pt x="2865" y="581"/>
                    </a:lnTo>
                    <a:lnTo>
                      <a:pt x="2891" y="652"/>
                    </a:lnTo>
                    <a:lnTo>
                      <a:pt x="2911" y="724"/>
                    </a:lnTo>
                    <a:lnTo>
                      <a:pt x="2927" y="800"/>
                    </a:lnTo>
                    <a:lnTo>
                      <a:pt x="2936" y="880"/>
                    </a:lnTo>
                    <a:lnTo>
                      <a:pt x="2939" y="961"/>
                    </a:lnTo>
                    <a:lnTo>
                      <a:pt x="2945" y="1042"/>
                    </a:lnTo>
                    <a:lnTo>
                      <a:pt x="2947" y="1121"/>
                    </a:lnTo>
                    <a:lnTo>
                      <a:pt x="2944" y="1199"/>
                    </a:lnTo>
                    <a:lnTo>
                      <a:pt x="2938" y="1273"/>
                    </a:lnTo>
                    <a:lnTo>
                      <a:pt x="2928" y="1346"/>
                    </a:lnTo>
                    <a:lnTo>
                      <a:pt x="2913" y="1416"/>
                    </a:lnTo>
                    <a:lnTo>
                      <a:pt x="2959" y="1419"/>
                    </a:lnTo>
                    <a:lnTo>
                      <a:pt x="3004" y="1421"/>
                    </a:lnTo>
                    <a:lnTo>
                      <a:pt x="3050" y="1427"/>
                    </a:lnTo>
                    <a:lnTo>
                      <a:pt x="3098" y="1433"/>
                    </a:lnTo>
                    <a:lnTo>
                      <a:pt x="3145" y="1442"/>
                    </a:lnTo>
                    <a:lnTo>
                      <a:pt x="3193" y="1455"/>
                    </a:lnTo>
                    <a:lnTo>
                      <a:pt x="3239" y="1471"/>
                    </a:lnTo>
                    <a:lnTo>
                      <a:pt x="3285" y="1490"/>
                    </a:lnTo>
                    <a:lnTo>
                      <a:pt x="3331" y="1513"/>
                    </a:lnTo>
                    <a:lnTo>
                      <a:pt x="3374" y="1541"/>
                    </a:lnTo>
                    <a:lnTo>
                      <a:pt x="3414" y="1573"/>
                    </a:lnTo>
                    <a:lnTo>
                      <a:pt x="3454" y="1610"/>
                    </a:lnTo>
                    <a:lnTo>
                      <a:pt x="3490" y="1652"/>
                    </a:lnTo>
                    <a:lnTo>
                      <a:pt x="3524" y="1701"/>
                    </a:lnTo>
                    <a:lnTo>
                      <a:pt x="3551" y="1750"/>
                    </a:lnTo>
                    <a:lnTo>
                      <a:pt x="3574" y="1801"/>
                    </a:lnTo>
                    <a:lnTo>
                      <a:pt x="3591" y="1854"/>
                    </a:lnTo>
                    <a:lnTo>
                      <a:pt x="3603" y="1910"/>
                    </a:lnTo>
                    <a:lnTo>
                      <a:pt x="3613" y="1968"/>
                    </a:lnTo>
                    <a:lnTo>
                      <a:pt x="3619" y="2028"/>
                    </a:lnTo>
                    <a:lnTo>
                      <a:pt x="3624" y="2090"/>
                    </a:lnTo>
                    <a:lnTo>
                      <a:pt x="3626" y="2156"/>
                    </a:lnTo>
                    <a:lnTo>
                      <a:pt x="3627" y="2225"/>
                    </a:lnTo>
                    <a:lnTo>
                      <a:pt x="3627" y="2299"/>
                    </a:lnTo>
                    <a:lnTo>
                      <a:pt x="3627" y="2318"/>
                    </a:lnTo>
                    <a:lnTo>
                      <a:pt x="3627" y="2341"/>
                    </a:lnTo>
                    <a:lnTo>
                      <a:pt x="3627" y="2366"/>
                    </a:lnTo>
                    <a:lnTo>
                      <a:pt x="3628" y="2393"/>
                    </a:lnTo>
                    <a:lnTo>
                      <a:pt x="3628" y="2419"/>
                    </a:lnTo>
                    <a:lnTo>
                      <a:pt x="3628" y="2443"/>
                    </a:lnTo>
                    <a:lnTo>
                      <a:pt x="3628" y="2465"/>
                    </a:lnTo>
                    <a:lnTo>
                      <a:pt x="3628" y="2482"/>
                    </a:lnTo>
                    <a:lnTo>
                      <a:pt x="3629" y="2493"/>
                    </a:lnTo>
                    <a:lnTo>
                      <a:pt x="3629" y="2498"/>
                    </a:lnTo>
                    <a:lnTo>
                      <a:pt x="3625" y="2593"/>
                    </a:lnTo>
                    <a:lnTo>
                      <a:pt x="3617" y="2685"/>
                    </a:lnTo>
                    <a:lnTo>
                      <a:pt x="3602" y="2774"/>
                    </a:lnTo>
                    <a:lnTo>
                      <a:pt x="3583" y="2861"/>
                    </a:lnTo>
                    <a:lnTo>
                      <a:pt x="3559" y="2942"/>
                    </a:lnTo>
                    <a:lnTo>
                      <a:pt x="3531" y="3022"/>
                    </a:lnTo>
                    <a:lnTo>
                      <a:pt x="3497" y="3098"/>
                    </a:lnTo>
                    <a:lnTo>
                      <a:pt x="3458" y="3169"/>
                    </a:lnTo>
                    <a:lnTo>
                      <a:pt x="3414" y="3236"/>
                    </a:lnTo>
                    <a:lnTo>
                      <a:pt x="3366" y="3300"/>
                    </a:lnTo>
                    <a:lnTo>
                      <a:pt x="3314" y="3359"/>
                    </a:lnTo>
                    <a:lnTo>
                      <a:pt x="3256" y="3414"/>
                    </a:lnTo>
                    <a:lnTo>
                      <a:pt x="3195" y="3464"/>
                    </a:lnTo>
                    <a:lnTo>
                      <a:pt x="3129" y="3508"/>
                    </a:lnTo>
                    <a:lnTo>
                      <a:pt x="3060" y="3548"/>
                    </a:lnTo>
                    <a:lnTo>
                      <a:pt x="2988" y="3583"/>
                    </a:lnTo>
                    <a:lnTo>
                      <a:pt x="2911" y="3613"/>
                    </a:lnTo>
                    <a:lnTo>
                      <a:pt x="2832" y="3638"/>
                    </a:lnTo>
                    <a:lnTo>
                      <a:pt x="2749" y="3657"/>
                    </a:lnTo>
                    <a:lnTo>
                      <a:pt x="2665" y="3672"/>
                    </a:lnTo>
                    <a:lnTo>
                      <a:pt x="2576" y="3680"/>
                    </a:lnTo>
                    <a:lnTo>
                      <a:pt x="2485" y="3684"/>
                    </a:lnTo>
                    <a:lnTo>
                      <a:pt x="1159" y="3684"/>
                    </a:lnTo>
                    <a:lnTo>
                      <a:pt x="1134" y="3684"/>
                    </a:lnTo>
                    <a:lnTo>
                      <a:pt x="1042" y="3682"/>
                    </a:lnTo>
                    <a:lnTo>
                      <a:pt x="951" y="3675"/>
                    </a:lnTo>
                    <a:lnTo>
                      <a:pt x="865" y="3664"/>
                    </a:lnTo>
                    <a:lnTo>
                      <a:pt x="784" y="3648"/>
                    </a:lnTo>
                    <a:lnTo>
                      <a:pt x="705" y="3629"/>
                    </a:lnTo>
                    <a:lnTo>
                      <a:pt x="630" y="3604"/>
                    </a:lnTo>
                    <a:lnTo>
                      <a:pt x="560" y="3574"/>
                    </a:lnTo>
                    <a:lnTo>
                      <a:pt x="492" y="3541"/>
                    </a:lnTo>
                    <a:lnTo>
                      <a:pt x="429" y="3504"/>
                    </a:lnTo>
                    <a:lnTo>
                      <a:pt x="370" y="3462"/>
                    </a:lnTo>
                    <a:lnTo>
                      <a:pt x="314" y="3415"/>
                    </a:lnTo>
                    <a:lnTo>
                      <a:pt x="262" y="3364"/>
                    </a:lnTo>
                    <a:lnTo>
                      <a:pt x="216" y="3310"/>
                    </a:lnTo>
                    <a:lnTo>
                      <a:pt x="174" y="3252"/>
                    </a:lnTo>
                    <a:lnTo>
                      <a:pt x="138" y="3191"/>
                    </a:lnTo>
                    <a:lnTo>
                      <a:pt x="106" y="3126"/>
                    </a:lnTo>
                    <a:lnTo>
                      <a:pt x="79" y="3058"/>
                    </a:lnTo>
                    <a:lnTo>
                      <a:pt x="57" y="2985"/>
                    </a:lnTo>
                    <a:lnTo>
                      <a:pt x="38" y="2909"/>
                    </a:lnTo>
                    <a:lnTo>
                      <a:pt x="24" y="2830"/>
                    </a:lnTo>
                    <a:lnTo>
                      <a:pt x="14" y="2746"/>
                    </a:lnTo>
                    <a:lnTo>
                      <a:pt x="6" y="2658"/>
                    </a:lnTo>
                    <a:lnTo>
                      <a:pt x="1" y="2565"/>
                    </a:lnTo>
                    <a:lnTo>
                      <a:pt x="0" y="2467"/>
                    </a:lnTo>
                    <a:lnTo>
                      <a:pt x="0" y="2426"/>
                    </a:lnTo>
                    <a:lnTo>
                      <a:pt x="0" y="2386"/>
                    </a:lnTo>
                    <a:lnTo>
                      <a:pt x="0" y="985"/>
                    </a:lnTo>
                    <a:lnTo>
                      <a:pt x="6" y="913"/>
                    </a:lnTo>
                    <a:lnTo>
                      <a:pt x="16" y="845"/>
                    </a:lnTo>
                    <a:lnTo>
                      <a:pt x="28" y="780"/>
                    </a:lnTo>
                    <a:lnTo>
                      <a:pt x="44" y="720"/>
                    </a:lnTo>
                    <a:lnTo>
                      <a:pt x="63" y="662"/>
                    </a:lnTo>
                    <a:lnTo>
                      <a:pt x="84" y="609"/>
                    </a:lnTo>
                    <a:lnTo>
                      <a:pt x="106" y="559"/>
                    </a:lnTo>
                    <a:lnTo>
                      <a:pt x="131" y="512"/>
                    </a:lnTo>
                    <a:lnTo>
                      <a:pt x="156" y="469"/>
                    </a:lnTo>
                    <a:lnTo>
                      <a:pt x="183" y="429"/>
                    </a:lnTo>
                    <a:lnTo>
                      <a:pt x="209" y="393"/>
                    </a:lnTo>
                    <a:lnTo>
                      <a:pt x="236" y="359"/>
                    </a:lnTo>
                    <a:lnTo>
                      <a:pt x="262" y="328"/>
                    </a:lnTo>
                    <a:lnTo>
                      <a:pt x="288" y="300"/>
                    </a:lnTo>
                    <a:lnTo>
                      <a:pt x="342" y="249"/>
                    </a:lnTo>
                    <a:lnTo>
                      <a:pt x="398" y="201"/>
                    </a:lnTo>
                    <a:lnTo>
                      <a:pt x="459" y="159"/>
                    </a:lnTo>
                    <a:lnTo>
                      <a:pt x="524" y="122"/>
                    </a:lnTo>
                    <a:lnTo>
                      <a:pt x="593" y="90"/>
                    </a:lnTo>
                    <a:lnTo>
                      <a:pt x="664" y="63"/>
                    </a:lnTo>
                    <a:lnTo>
                      <a:pt x="740" y="40"/>
                    </a:lnTo>
                    <a:lnTo>
                      <a:pt x="820" y="23"/>
                    </a:lnTo>
                    <a:lnTo>
                      <a:pt x="902" y="11"/>
                    </a:lnTo>
                    <a:lnTo>
                      <a:pt x="988" y="3"/>
                    </a:lnTo>
                    <a:lnTo>
                      <a:pt x="1079" y="0"/>
                    </a:lnTo>
                    <a:lnTo>
                      <a:pt x="1088" y="0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1957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40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Subtitle 2">
            <a:hlinkClick r:id="rId3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</p:spTree>
    <p:extLst>
      <p:ext uri="{BB962C8B-B14F-4D97-AF65-F5344CB8AC3E}">
        <p14:creationId xmlns:p14="http://schemas.microsoft.com/office/powerpoint/2010/main" val="139957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033D-0A90-4A2C-8768-950CA47BA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DAD83-C16B-4A5B-94CE-1FA018FB2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188D1-2621-4BF5-B8B4-73F6465A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34A67-F637-4FA5-AA4C-70C94FAFDDD9}" type="datetimeFigureOut">
              <a:rPr lang="en-IN" smtClean="0"/>
              <a:t>05-09-2018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B0CF4-76E0-4DFE-B439-3CB60D8A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6944A-0A70-45E2-8A22-AF6F6834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379-AC02-4849-A0D7-43D1D134B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3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696616"/>
            <a:ext cx="3879577" cy="114535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6743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868720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3580454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0073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5937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6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100, 90, 41, 43</a:t>
            </a:r>
            <a:br>
              <a:rPr lang="en-US" sz="1600" b="1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77, 15, 33, 0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51, 43, 43, 8</a:t>
            </a:r>
            <a:br>
              <a:rPr lang="en-US" sz="1600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36, 17, 0, 0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26, 11, 4, 0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36, 0, 10, 0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25,	20, 20,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13, 5, 0, 0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13, 5, 1, 0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19, 0, 5, 0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14, 11, 11, 0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55, 31, 3, 0</a:t>
            </a:r>
            <a:br>
              <a:rPr lang="en-US" sz="1600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36, 21, 3, 0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20, 11, 0.4, 0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94, 72, 2, 0</a:t>
            </a:r>
            <a:br>
              <a:rPr lang="en-US" sz="1600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CMYK : </a:t>
            </a:r>
            <a:r>
              <a:rPr lang="en-US" sz="1600" kern="0" dirty="0">
                <a:solidFill>
                  <a:prstClr val="black"/>
                </a:solidFill>
              </a:rPr>
              <a:t>33, 13, 0. 0</a:t>
            </a:r>
            <a:br>
              <a:rPr lang="en-US" sz="1600" kern="0" dirty="0">
                <a:solidFill>
                  <a:prstClr val="black"/>
                </a:solidFill>
              </a:rPr>
            </a:br>
            <a:r>
              <a:rPr lang="en-US" sz="1600" b="1" kern="0" dirty="0">
                <a:solidFill>
                  <a:prstClr val="black"/>
                </a:solidFill>
              </a:rPr>
              <a:t>RGB: </a:t>
            </a:r>
            <a:r>
              <a:rPr lang="en-US" sz="1600" kern="0" dirty="0">
                <a:solidFill>
                  <a:prstClr val="black"/>
                </a:solidFill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68, 36, 0, 0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CMYK : </a:t>
            </a:r>
            <a:r>
              <a:rPr lang="en-US" sz="1600" kern="0" dirty="0">
                <a:solidFill>
                  <a:prstClr val="white"/>
                </a:solidFill>
              </a:rPr>
              <a:t>72, 41, 5, 0</a:t>
            </a:r>
          </a:p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</a:rPr>
              <a:t>RGB: </a:t>
            </a:r>
            <a:r>
              <a:rPr lang="en-US" sz="1600" kern="0" dirty="0">
                <a:solidFill>
                  <a:prstClr val="white"/>
                </a:solidFill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55863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sz="2500" dirty="0">
              <a:solidFill>
                <a:prstClr val="black"/>
              </a:solidFill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1212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930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447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6220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prstClr val="black"/>
                </a:solidFill>
              </a:rPr>
              <a:pPr/>
              <a:t>‹#›</a:t>
            </a:fld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9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3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4" r:id="rId10"/>
    <p:sldLayoutId id="2147483675" r:id="rId11"/>
    <p:sldLayoutId id="2147483676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5.png"/><Relationship Id="rId21" Type="http://schemas.microsoft.com/office/2007/relationships/hdphoto" Target="../media/hdphoto5.wdp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47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microsoft.com/office/2007/relationships/hdphoto" Target="../media/hdphoto6.wdp"/><Relationship Id="rId10" Type="http://schemas.openxmlformats.org/officeDocument/2006/relationships/image" Target="../media/image41.png"/><Relationship Id="rId19" Type="http://schemas.microsoft.com/office/2007/relationships/hdphoto" Target="../media/hdphoto4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1343" y="696616"/>
            <a:ext cx="8953722" cy="1145350"/>
          </a:xfrm>
        </p:spPr>
        <p:txBody>
          <a:bodyPr/>
          <a:lstStyle/>
          <a:p>
            <a:r>
              <a:rPr lang="en-US" dirty="0"/>
              <a:t>Palantir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94626" y="3962591"/>
            <a:ext cx="2637248" cy="426958"/>
          </a:xfrm>
        </p:spPr>
        <p:txBody>
          <a:bodyPr/>
          <a:lstStyle/>
          <a:p>
            <a:r>
              <a:rPr lang="en-US" dirty="0"/>
              <a:t>September, 2018</a:t>
            </a:r>
          </a:p>
        </p:txBody>
      </p:sp>
    </p:spTree>
    <p:extLst>
      <p:ext uri="{BB962C8B-B14F-4D97-AF65-F5344CB8AC3E}">
        <p14:creationId xmlns:p14="http://schemas.microsoft.com/office/powerpoint/2010/main" val="4812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3F3F9-5EEC-42C5-AE12-0FF5DD09BAE3}"/>
              </a:ext>
            </a:extLst>
          </p:cNvPr>
          <p:cNvSpPr/>
          <p:nvPr/>
        </p:nvSpPr>
        <p:spPr>
          <a:xfrm>
            <a:off x="1405028" y="922016"/>
            <a:ext cx="9448502" cy="23777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0FB841-DEC4-4802-BA7B-CD3E831E7F70}"/>
              </a:ext>
            </a:extLst>
          </p:cNvPr>
          <p:cNvSpPr/>
          <p:nvPr/>
        </p:nvSpPr>
        <p:spPr>
          <a:xfrm>
            <a:off x="1033668" y="642288"/>
            <a:ext cx="2734225" cy="5594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B6419-5882-4556-80B4-FAD731E222A4}"/>
              </a:ext>
            </a:extLst>
          </p:cNvPr>
          <p:cNvSpPr/>
          <p:nvPr/>
        </p:nvSpPr>
        <p:spPr>
          <a:xfrm>
            <a:off x="1626054" y="737349"/>
            <a:ext cx="130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FFFF"/>
                </a:solidFill>
                <a:latin typeface="Blender"/>
              </a:rPr>
              <a:t>GOTHAM</a:t>
            </a:r>
            <a:endParaRPr lang="en-US" b="1" i="0" cap="all" dirty="0">
              <a:solidFill>
                <a:srgbClr val="FFFFFF"/>
              </a:solidFill>
              <a:effectLst/>
              <a:latin typeface="Blender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05B07-F9F8-403B-82A2-051CCAF6CD28}"/>
              </a:ext>
            </a:extLst>
          </p:cNvPr>
          <p:cNvSpPr/>
          <p:nvPr/>
        </p:nvSpPr>
        <p:spPr>
          <a:xfrm>
            <a:off x="1371749" y="4346917"/>
            <a:ext cx="9448502" cy="17737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Powerful data integration capabilities that covers enterprise-level data in any size and shape.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Its USP lies not only in offering to merge data from a wide range of sources but also absorbs every output from the integration/analysis as a new data source in itself.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Utilizes data as well as metadata in form of provenance, versioning and transformation.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Drives organizations from various domains to increase efficacy by focusing more on analysis than data integration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A78B17-D9C1-4DBE-8CAF-E99EAEDB5930}"/>
              </a:ext>
            </a:extLst>
          </p:cNvPr>
          <p:cNvSpPr/>
          <p:nvPr/>
        </p:nvSpPr>
        <p:spPr>
          <a:xfrm>
            <a:off x="1033668" y="4092695"/>
            <a:ext cx="2862709" cy="50844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rgbClr val="FFFFFF"/>
                </a:solidFill>
                <a:latin typeface="Blender"/>
              </a:rPr>
              <a:t>FOUNDRY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A7168-624C-45F4-A6A3-A5B7ED28AAE1}"/>
              </a:ext>
            </a:extLst>
          </p:cNvPr>
          <p:cNvSpPr/>
          <p:nvPr/>
        </p:nvSpPr>
        <p:spPr>
          <a:xfrm>
            <a:off x="1626053" y="1333884"/>
            <a:ext cx="4231379" cy="1836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Federated querying capabilities and </a:t>
            </a:r>
            <a:r>
              <a:rPr lang="en-IN" sz="1200" b="1" dirty="0">
                <a:solidFill>
                  <a:schemeClr val="tx1"/>
                </a:solidFill>
              </a:rPr>
              <a:t>enterprise data integration</a:t>
            </a:r>
            <a:r>
              <a:rPr lang="en-IN" sz="1200" dirty="0">
                <a:solidFill>
                  <a:schemeClr val="tx1"/>
                </a:solidFill>
              </a:rPr>
              <a:t> using any form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</a:rPr>
              <a:t>APIs</a:t>
            </a:r>
            <a:r>
              <a:rPr lang="en-IN" sz="1200" dirty="0">
                <a:solidFill>
                  <a:schemeClr val="tx1"/>
                </a:solidFill>
              </a:rPr>
              <a:t> for integrating various pictographs generated from analysis into external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Plug-in solutions that are flexible, modular and easily customisable for organisation-wide use with consistent data collaboration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Widely used by the US Government for law  enforcement, defence, etc. and in industries like automotive, aviation and pharma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CE254E-3E6A-4D47-851D-5B460ADAA6B8}"/>
              </a:ext>
            </a:extLst>
          </p:cNvPr>
          <p:cNvSpPr/>
          <p:nvPr/>
        </p:nvSpPr>
        <p:spPr>
          <a:xfrm>
            <a:off x="6334568" y="1333884"/>
            <a:ext cx="4231378" cy="1836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all" dirty="0">
              <a:solidFill>
                <a:schemeClr val="tx1"/>
              </a:solidFill>
            </a:endParaRPr>
          </a:p>
          <a:p>
            <a:endParaRPr lang="en-US" b="1" cap="all" dirty="0">
              <a:solidFill>
                <a:schemeClr val="tx1"/>
              </a:solidFill>
            </a:endParaRPr>
          </a:p>
          <a:p>
            <a:endParaRPr lang="en-US" b="1" cap="all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9DF77-41B9-4BD2-9E19-37358D91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807" y="1429662"/>
            <a:ext cx="474143" cy="31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F7C0B-F9A2-4695-84B6-C6975226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00" y="1789825"/>
            <a:ext cx="474143" cy="395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CB74-7755-4281-9C1E-F066F5CB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00" y="2231228"/>
            <a:ext cx="474143" cy="391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CE222-ADD4-4001-824C-600B6982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700" y="2703773"/>
            <a:ext cx="474143" cy="263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DC12E-C62B-425D-9983-6FC8BBDC0089}"/>
              </a:ext>
            </a:extLst>
          </p:cNvPr>
          <p:cNvSpPr txBox="1"/>
          <p:nvPr/>
        </p:nvSpPr>
        <p:spPr>
          <a:xfrm>
            <a:off x="7003246" y="1344412"/>
            <a:ext cx="1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PHOENIX</a:t>
            </a:r>
          </a:p>
          <a:p>
            <a:r>
              <a:rPr lang="en-US" sz="1000" dirty="0" err="1"/>
              <a:t>Clusterable</a:t>
            </a:r>
            <a:r>
              <a:rPr lang="en-US" sz="1000" dirty="0"/>
              <a:t> data store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BF5E5F-F8B9-40E8-9DBB-78463D1A7170}"/>
              </a:ext>
            </a:extLst>
          </p:cNvPr>
          <p:cNvSpPr txBox="1"/>
          <p:nvPr/>
        </p:nvSpPr>
        <p:spPr>
          <a:xfrm>
            <a:off x="7003246" y="1749383"/>
            <a:ext cx="1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RAPTOR</a:t>
            </a:r>
          </a:p>
          <a:p>
            <a:r>
              <a:rPr lang="en-US" sz="1000" dirty="0"/>
              <a:t>Federated Searching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AEA719-613A-4CD3-9BD3-3B70800F73B7}"/>
              </a:ext>
            </a:extLst>
          </p:cNvPr>
          <p:cNvSpPr txBox="1"/>
          <p:nvPr/>
        </p:nvSpPr>
        <p:spPr>
          <a:xfrm>
            <a:off x="7003246" y="2140196"/>
            <a:ext cx="1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SEARCH</a:t>
            </a:r>
          </a:p>
          <a:p>
            <a:r>
              <a:rPr lang="en-US" sz="1000" dirty="0"/>
              <a:t>Full-text querying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25704-EFD0-46C0-BB41-6A04BE11E5E0}"/>
              </a:ext>
            </a:extLst>
          </p:cNvPr>
          <p:cNvSpPr txBox="1"/>
          <p:nvPr/>
        </p:nvSpPr>
        <p:spPr>
          <a:xfrm>
            <a:off x="7003246" y="2601861"/>
            <a:ext cx="1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HORIZON</a:t>
            </a:r>
          </a:p>
          <a:p>
            <a:r>
              <a:rPr lang="en-US" sz="1000" dirty="0"/>
              <a:t>In-memory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0CE20-0256-424D-8144-E6EF5553F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465" y="1450298"/>
            <a:ext cx="460936" cy="309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9F725-507F-4244-A177-53B074B93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265" y="1856687"/>
            <a:ext cx="477136" cy="3248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0EB554-4E53-4365-AB0D-E9A4362E8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464" y="2239983"/>
            <a:ext cx="460937" cy="4461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588857-2063-459A-A448-250BBCEBA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265" y="2739452"/>
            <a:ext cx="477136" cy="3248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DCAAB21-318F-46D0-9569-8EE924BF9BA8}"/>
              </a:ext>
            </a:extLst>
          </p:cNvPr>
          <p:cNvSpPr txBox="1"/>
          <p:nvPr/>
        </p:nvSpPr>
        <p:spPr>
          <a:xfrm>
            <a:off x="8836150" y="1365554"/>
            <a:ext cx="174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DYNAMIC ONTOLOGY</a:t>
            </a:r>
          </a:p>
          <a:p>
            <a:r>
              <a:rPr lang="en-US" sz="1000" dirty="0"/>
              <a:t>Data objects &amp; associations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584AC2-9E6B-43E6-ADFE-2CFFB6ECA6FB}"/>
              </a:ext>
            </a:extLst>
          </p:cNvPr>
          <p:cNvSpPr txBox="1"/>
          <p:nvPr/>
        </p:nvSpPr>
        <p:spPr>
          <a:xfrm>
            <a:off x="8857648" y="1795226"/>
            <a:ext cx="139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REVISIONING DB</a:t>
            </a:r>
          </a:p>
          <a:p>
            <a:r>
              <a:rPr lang="en-US" sz="1000" dirty="0"/>
              <a:t>Persistent Data Store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EBD19-8333-4370-AD95-C840A4C22C18}"/>
              </a:ext>
            </a:extLst>
          </p:cNvPr>
          <p:cNvSpPr txBox="1"/>
          <p:nvPr/>
        </p:nvSpPr>
        <p:spPr>
          <a:xfrm>
            <a:off x="8864895" y="2196374"/>
            <a:ext cx="1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ATLASDB</a:t>
            </a:r>
          </a:p>
          <a:p>
            <a:r>
              <a:rPr lang="en-US" sz="1000" dirty="0"/>
              <a:t>Container for </a:t>
            </a:r>
            <a:r>
              <a:rPr lang="en-US" sz="1000" dirty="0" err="1"/>
              <a:t>RevDB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08FF9E-FE82-4E08-A400-0CC98B058083}"/>
              </a:ext>
            </a:extLst>
          </p:cNvPr>
          <p:cNvSpPr txBox="1"/>
          <p:nvPr/>
        </p:nvSpPr>
        <p:spPr>
          <a:xfrm>
            <a:off x="8881138" y="2639912"/>
            <a:ext cx="168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NEXUS PEERING</a:t>
            </a:r>
          </a:p>
          <a:p>
            <a:r>
              <a:rPr lang="en-US" sz="1000" dirty="0" err="1"/>
              <a:t>Syncrhnonization</a:t>
            </a:r>
            <a:r>
              <a:rPr lang="en-US" sz="1000" dirty="0"/>
              <a:t> of Systems</a:t>
            </a:r>
            <a:endParaRPr lang="en-US" sz="1400" dirty="0"/>
          </a:p>
        </p:txBody>
      </p:sp>
      <p:sp>
        <p:nvSpPr>
          <p:cNvPr id="25" name="Shape 308">
            <a:extLst>
              <a:ext uri="{FF2B5EF4-FFF2-40B4-BE49-F238E27FC236}">
                <a16:creationId xmlns:a16="http://schemas.microsoft.com/office/drawing/2014/main" id="{13CFE701-CD75-46DA-82C8-8E7F303B4600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Palantir Products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70678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2502E3-F0E1-4A1B-82AC-97A70474BC1C}"/>
              </a:ext>
            </a:extLst>
          </p:cNvPr>
          <p:cNvSpPr/>
          <p:nvPr/>
        </p:nvSpPr>
        <p:spPr>
          <a:xfrm>
            <a:off x="768630" y="1735880"/>
            <a:ext cx="3081484" cy="41966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07093-4946-4DED-9A06-824BFEA1DDBE}"/>
              </a:ext>
            </a:extLst>
          </p:cNvPr>
          <p:cNvSpPr/>
          <p:nvPr/>
        </p:nvSpPr>
        <p:spPr>
          <a:xfrm>
            <a:off x="772653" y="1339788"/>
            <a:ext cx="3081484" cy="330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Palantir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18766E-2E80-4F5B-828A-2925BABDBC23}"/>
              </a:ext>
            </a:extLst>
          </p:cNvPr>
          <p:cNvSpPr/>
          <p:nvPr/>
        </p:nvSpPr>
        <p:spPr>
          <a:xfrm>
            <a:off x="4655539" y="1339788"/>
            <a:ext cx="3081484" cy="330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Application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32C9DE-7A6A-4A13-81FE-0F2E4A60AC72}"/>
              </a:ext>
            </a:extLst>
          </p:cNvPr>
          <p:cNvSpPr/>
          <p:nvPr/>
        </p:nvSpPr>
        <p:spPr>
          <a:xfrm>
            <a:off x="8515238" y="1336236"/>
            <a:ext cx="3081484" cy="330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</a:t>
            </a:r>
          </a:p>
        </p:txBody>
      </p:sp>
      <p:pic>
        <p:nvPicPr>
          <p:cNvPr id="1028" name="Picture 4" descr="https://static.thenounproject.com/png/158271-200.png">
            <a:extLst>
              <a:ext uri="{FF2B5EF4-FFF2-40B4-BE49-F238E27FC236}">
                <a16:creationId xmlns:a16="http://schemas.microsoft.com/office/drawing/2014/main" id="{8AEF1B22-F89E-478B-9578-ECE238A1D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15740" r="11739" b="38347"/>
          <a:stretch/>
        </p:blipFill>
        <p:spPr bwMode="auto">
          <a:xfrm>
            <a:off x="9789082" y="637105"/>
            <a:ext cx="724345" cy="4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tatic.thenounproject.com/png/1430857-200.png">
            <a:extLst>
              <a:ext uri="{FF2B5EF4-FFF2-40B4-BE49-F238E27FC236}">
                <a16:creationId xmlns:a16="http://schemas.microsoft.com/office/drawing/2014/main" id="{4470DB3A-C040-4B8B-A298-0AF4C6F1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43" y="530641"/>
            <a:ext cx="724344" cy="7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tatic.thenounproject.com/png/1658749-200.png">
            <a:extLst>
              <a:ext uri="{FF2B5EF4-FFF2-40B4-BE49-F238E27FC236}">
                <a16:creationId xmlns:a16="http://schemas.microsoft.com/office/drawing/2014/main" id="{5D507A88-C46C-45B3-85AC-0E23B717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33" y="1970040"/>
            <a:ext cx="588773" cy="58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tatic.thenounproject.com/png/627189-200.png">
            <a:extLst>
              <a:ext uri="{FF2B5EF4-FFF2-40B4-BE49-F238E27FC236}">
                <a16:creationId xmlns:a16="http://schemas.microsoft.com/office/drawing/2014/main" id="{A712A9BD-5771-4D6D-8152-1B6D9A5C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11" y="1970040"/>
            <a:ext cx="588773" cy="58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FBC5CB-CA51-44C8-93BA-D59760BE11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75020" y="2558813"/>
            <a:ext cx="294385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58A01A-6186-4DC3-B134-90043F8E18B6}"/>
              </a:ext>
            </a:extLst>
          </p:cNvPr>
          <p:cNvCxnSpPr>
            <a:cxnSpLocks/>
          </p:cNvCxnSpPr>
          <p:nvPr/>
        </p:nvCxnSpPr>
        <p:spPr>
          <a:xfrm>
            <a:off x="2352264" y="2584610"/>
            <a:ext cx="0" cy="4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E9515-CBB0-429B-9CF5-433C30279EB7}"/>
              </a:ext>
            </a:extLst>
          </p:cNvPr>
          <p:cNvCxnSpPr>
            <a:cxnSpLocks/>
          </p:cNvCxnSpPr>
          <p:nvPr/>
        </p:nvCxnSpPr>
        <p:spPr>
          <a:xfrm flipH="1">
            <a:off x="2935124" y="2584610"/>
            <a:ext cx="214428" cy="43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035832-1F50-493A-BAAF-4CB956B4B602}"/>
              </a:ext>
            </a:extLst>
          </p:cNvPr>
          <p:cNvSpPr/>
          <p:nvPr/>
        </p:nvSpPr>
        <p:spPr bwMode="auto">
          <a:xfrm>
            <a:off x="1206053" y="3101390"/>
            <a:ext cx="2212395" cy="753839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Unstructured or Structured Data Collaboration and Storage API’s from different sources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F8A8C-FC4F-4332-8E5D-8E2CF8CBC98D}"/>
              </a:ext>
            </a:extLst>
          </p:cNvPr>
          <p:cNvSpPr/>
          <p:nvPr/>
        </p:nvSpPr>
        <p:spPr bwMode="auto">
          <a:xfrm>
            <a:off x="1206053" y="4102494"/>
            <a:ext cx="2212395" cy="971980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Processing, Data Management and Transformation into Palantir Data Store (ETL) as Objects</a:t>
            </a:r>
          </a:p>
        </p:txBody>
      </p:sp>
      <p:sp>
        <p:nvSpPr>
          <p:cNvPr id="30" name="Down Arrow 89">
            <a:extLst>
              <a:ext uri="{FF2B5EF4-FFF2-40B4-BE49-F238E27FC236}">
                <a16:creationId xmlns:a16="http://schemas.microsoft.com/office/drawing/2014/main" id="{C11B9D73-DB6D-4ABE-94E8-0310E5AC9AD2}"/>
              </a:ext>
            </a:extLst>
          </p:cNvPr>
          <p:cNvSpPr/>
          <p:nvPr/>
        </p:nvSpPr>
        <p:spPr bwMode="auto">
          <a:xfrm>
            <a:off x="2224873" y="5084464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F36FCA-F3BA-4E41-804B-0963429D09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3" b="-930"/>
          <a:stretch/>
        </p:blipFill>
        <p:spPr>
          <a:xfrm>
            <a:off x="2829227" y="1385384"/>
            <a:ext cx="258456" cy="255088"/>
          </a:xfrm>
          <a:prstGeom prst="rect">
            <a:avLst/>
          </a:prstGeom>
        </p:spPr>
      </p:pic>
      <p:sp>
        <p:nvSpPr>
          <p:cNvPr id="34" name="Down Arrow 89">
            <a:extLst>
              <a:ext uri="{FF2B5EF4-FFF2-40B4-BE49-F238E27FC236}">
                <a16:creationId xmlns:a16="http://schemas.microsoft.com/office/drawing/2014/main" id="{A559FA87-C8D3-47EF-9C83-53B0C721A9DD}"/>
              </a:ext>
            </a:extLst>
          </p:cNvPr>
          <p:cNvSpPr/>
          <p:nvPr/>
        </p:nvSpPr>
        <p:spPr bwMode="auto">
          <a:xfrm>
            <a:off x="2207846" y="3865219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https://static.thenounproject.com/png/1248998-200.png">
            <a:extLst>
              <a:ext uri="{FF2B5EF4-FFF2-40B4-BE49-F238E27FC236}">
                <a16:creationId xmlns:a16="http://schemas.microsoft.com/office/drawing/2014/main" id="{82AB8D76-2F1F-4B7D-8D66-C4E2A66F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50" y="572418"/>
            <a:ext cx="724345" cy="7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tatic.thenounproject.com/png/1658773-200.png">
            <a:extLst>
              <a:ext uri="{FF2B5EF4-FFF2-40B4-BE49-F238E27FC236}">
                <a16:creationId xmlns:a16="http://schemas.microsoft.com/office/drawing/2014/main" id="{87FFA91B-ABE6-4808-AB69-45A6AEA1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71" y="1970040"/>
            <a:ext cx="588774" cy="5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AB7E49E-D4FB-4F85-9B91-1CF72002A75B}"/>
              </a:ext>
            </a:extLst>
          </p:cNvPr>
          <p:cNvSpPr/>
          <p:nvPr/>
        </p:nvSpPr>
        <p:spPr>
          <a:xfrm>
            <a:off x="4655539" y="1742263"/>
            <a:ext cx="3081484" cy="4166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2AF6A-C492-4914-A619-92BBE14ADFF1}"/>
              </a:ext>
            </a:extLst>
          </p:cNvPr>
          <p:cNvSpPr/>
          <p:nvPr/>
        </p:nvSpPr>
        <p:spPr>
          <a:xfrm>
            <a:off x="8510295" y="1725890"/>
            <a:ext cx="3113636" cy="41966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A10468-033F-459D-8AFE-72BB92145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389" y="5321739"/>
            <a:ext cx="1047750" cy="60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AFA55-39EE-487B-BB95-289E8EA2E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793" y="1859769"/>
            <a:ext cx="1418841" cy="161854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7D5888D-1AD7-4AED-AEA6-12EADF35E48F}"/>
              </a:ext>
            </a:extLst>
          </p:cNvPr>
          <p:cNvSpPr/>
          <p:nvPr/>
        </p:nvSpPr>
        <p:spPr bwMode="auto">
          <a:xfrm>
            <a:off x="4754969" y="1874289"/>
            <a:ext cx="1487824" cy="1513800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Client Connection API provides the link for Searching and Extraction of Entity Objects</a:t>
            </a:r>
          </a:p>
        </p:txBody>
      </p:sp>
      <p:sp>
        <p:nvSpPr>
          <p:cNvPr id="36" name="Down Arrow 89">
            <a:extLst>
              <a:ext uri="{FF2B5EF4-FFF2-40B4-BE49-F238E27FC236}">
                <a16:creationId xmlns:a16="http://schemas.microsoft.com/office/drawing/2014/main" id="{10221AC9-0B4F-405F-9921-36013DDFF104}"/>
              </a:ext>
            </a:extLst>
          </p:cNvPr>
          <p:cNvSpPr/>
          <p:nvPr/>
        </p:nvSpPr>
        <p:spPr bwMode="auto">
          <a:xfrm>
            <a:off x="6102226" y="3382878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FCF9D7-C3C6-42BA-B253-F4F680B17C2A}"/>
              </a:ext>
            </a:extLst>
          </p:cNvPr>
          <p:cNvSpPr/>
          <p:nvPr/>
        </p:nvSpPr>
        <p:spPr bwMode="auto">
          <a:xfrm>
            <a:off x="4754969" y="3634157"/>
            <a:ext cx="1487824" cy="895098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Programmatically Query, Modify, Export Information into the application</a:t>
            </a:r>
          </a:p>
        </p:txBody>
      </p:sp>
      <p:sp>
        <p:nvSpPr>
          <p:cNvPr id="40" name="Down Arrow 89">
            <a:extLst>
              <a:ext uri="{FF2B5EF4-FFF2-40B4-BE49-F238E27FC236}">
                <a16:creationId xmlns:a16="http://schemas.microsoft.com/office/drawing/2014/main" id="{88C2E544-1627-4604-9469-5D65332E24A9}"/>
              </a:ext>
            </a:extLst>
          </p:cNvPr>
          <p:cNvSpPr/>
          <p:nvPr/>
        </p:nvSpPr>
        <p:spPr bwMode="auto">
          <a:xfrm>
            <a:off x="6121930" y="4544359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https://static.thenounproject.com/png/1902935-200.png">
            <a:extLst>
              <a:ext uri="{FF2B5EF4-FFF2-40B4-BE49-F238E27FC236}">
                <a16:creationId xmlns:a16="http://schemas.microsoft.com/office/drawing/2014/main" id="{216A2363-ED9B-44DF-881F-CCDBB979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08" y="3595815"/>
            <a:ext cx="842400" cy="8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jango icon">
            <a:extLst>
              <a:ext uri="{FF2B5EF4-FFF2-40B4-BE49-F238E27FC236}">
                <a16:creationId xmlns:a16="http://schemas.microsoft.com/office/drawing/2014/main" id="{AAF627A9-5A4F-4CF8-B3B7-330FD811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19" y="5099652"/>
            <a:ext cx="495278" cy="5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Image result for REST API icon">
            <a:extLst>
              <a:ext uri="{FF2B5EF4-FFF2-40B4-BE49-F238E27FC236}">
                <a16:creationId xmlns:a16="http://schemas.microsoft.com/office/drawing/2014/main" id="{CDA6C50B-9813-43F0-B8E6-A4F51607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67" y="5096707"/>
            <a:ext cx="585509" cy="50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cloud.githubusercontent.com/assets/464822/20228152/d3f36dc2-a804-11e6-80ff-51ada2d13ea7.png">
            <a:extLst>
              <a:ext uri="{FF2B5EF4-FFF2-40B4-BE49-F238E27FC236}">
                <a16:creationId xmlns:a16="http://schemas.microsoft.com/office/drawing/2014/main" id="{146B0FBE-2567-4DFE-BE35-9927F868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855" y="5138048"/>
            <a:ext cx="495278" cy="49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126">
            <a:extLst>
              <a:ext uri="{FF2B5EF4-FFF2-40B4-BE49-F238E27FC236}">
                <a16:creationId xmlns:a16="http://schemas.microsoft.com/office/drawing/2014/main" id="{190DDFBA-140C-47B1-973F-439CBA3FE62B}"/>
              </a:ext>
            </a:extLst>
          </p:cNvPr>
          <p:cNvSpPr/>
          <p:nvPr/>
        </p:nvSpPr>
        <p:spPr bwMode="auto">
          <a:xfrm>
            <a:off x="4754969" y="4782379"/>
            <a:ext cx="2842465" cy="895097"/>
          </a:xfrm>
          <a:prstGeom prst="round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45ED66-27C2-4DAA-947C-C93E5492108A}"/>
              </a:ext>
            </a:extLst>
          </p:cNvPr>
          <p:cNvSpPr txBox="1"/>
          <p:nvPr/>
        </p:nvSpPr>
        <p:spPr>
          <a:xfrm>
            <a:off x="4839541" y="4789067"/>
            <a:ext cx="259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Application - Blueprint, Django &amp; REST</a:t>
            </a:r>
          </a:p>
        </p:txBody>
      </p:sp>
      <p:pic>
        <p:nvPicPr>
          <p:cNvPr id="1046" name="Picture 22" descr="https://static.thenounproject.com/png/1870371-200.png">
            <a:extLst>
              <a:ext uri="{FF2B5EF4-FFF2-40B4-BE49-F238E27FC236}">
                <a16:creationId xmlns:a16="http://schemas.microsoft.com/office/drawing/2014/main" id="{50941FB5-6312-4813-B909-029E816D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74" y="1931254"/>
            <a:ext cx="724345" cy="7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static.thenounproject.com/png/1551503-200.png">
            <a:extLst>
              <a:ext uri="{FF2B5EF4-FFF2-40B4-BE49-F238E27FC236}">
                <a16:creationId xmlns:a16="http://schemas.microsoft.com/office/drawing/2014/main" id="{9202F963-9526-455F-AF3A-FBB605CE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244" y="1945919"/>
            <a:ext cx="724345" cy="7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static.thenounproject.com/png/1502716-200.png">
            <a:extLst>
              <a:ext uri="{FF2B5EF4-FFF2-40B4-BE49-F238E27FC236}">
                <a16:creationId xmlns:a16="http://schemas.microsoft.com/office/drawing/2014/main" id="{B6F00714-BDBC-4D92-AAE2-E3605A78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15" y="1968060"/>
            <a:ext cx="724345" cy="7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126">
            <a:extLst>
              <a:ext uri="{FF2B5EF4-FFF2-40B4-BE49-F238E27FC236}">
                <a16:creationId xmlns:a16="http://schemas.microsoft.com/office/drawing/2014/main" id="{1FB89E32-27DE-4215-B363-E894532717E0}"/>
              </a:ext>
            </a:extLst>
          </p:cNvPr>
          <p:cNvSpPr/>
          <p:nvPr/>
        </p:nvSpPr>
        <p:spPr bwMode="auto">
          <a:xfrm>
            <a:off x="8667043" y="1901855"/>
            <a:ext cx="2842465" cy="895097"/>
          </a:xfrm>
          <a:prstGeom prst="round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Down Arrow 89">
            <a:extLst>
              <a:ext uri="{FF2B5EF4-FFF2-40B4-BE49-F238E27FC236}">
                <a16:creationId xmlns:a16="http://schemas.microsoft.com/office/drawing/2014/main" id="{22734D89-31B0-4C97-8040-5B65BCB319C2}"/>
              </a:ext>
            </a:extLst>
          </p:cNvPr>
          <p:cNvSpPr/>
          <p:nvPr/>
        </p:nvSpPr>
        <p:spPr bwMode="auto">
          <a:xfrm>
            <a:off x="9937510" y="2811606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92B4C1-4174-4384-AD3A-1D9CE78BC5F0}"/>
              </a:ext>
            </a:extLst>
          </p:cNvPr>
          <p:cNvSpPr/>
          <p:nvPr/>
        </p:nvSpPr>
        <p:spPr bwMode="auto">
          <a:xfrm>
            <a:off x="8667044" y="3029881"/>
            <a:ext cx="2587110" cy="953615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Hercules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Automated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Anomaly Detection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Behavioral Pattern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Ranked Clustering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458455C-E108-428B-97CC-809E8FADF7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9084" y="4255893"/>
            <a:ext cx="794950" cy="594741"/>
          </a:xfrm>
          <a:prstGeom prst="rect">
            <a:avLst/>
          </a:prstGeom>
        </p:spPr>
      </p:pic>
      <p:sp>
        <p:nvSpPr>
          <p:cNvPr id="69" name="Down Arrow 89">
            <a:extLst>
              <a:ext uri="{FF2B5EF4-FFF2-40B4-BE49-F238E27FC236}">
                <a16:creationId xmlns:a16="http://schemas.microsoft.com/office/drawing/2014/main" id="{142AD9EB-43C7-4E7E-B4A7-92834599B210}"/>
              </a:ext>
            </a:extLst>
          </p:cNvPr>
          <p:cNvSpPr/>
          <p:nvPr/>
        </p:nvSpPr>
        <p:spPr bwMode="auto">
          <a:xfrm>
            <a:off x="9948643" y="4008292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68" name="Picture 44" descr="Related image">
            <a:extLst>
              <a:ext uri="{FF2B5EF4-FFF2-40B4-BE49-F238E27FC236}">
                <a16:creationId xmlns:a16="http://schemas.microsoft.com/office/drawing/2014/main" id="{B1DCD785-1C09-4C1A-9554-17CA9647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52" y="4255892"/>
            <a:ext cx="593871" cy="5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Down Arrow 89">
            <a:extLst>
              <a:ext uri="{FF2B5EF4-FFF2-40B4-BE49-F238E27FC236}">
                <a16:creationId xmlns:a16="http://schemas.microsoft.com/office/drawing/2014/main" id="{3A8A500F-0B98-4047-ACFA-87AC1804153A}"/>
              </a:ext>
            </a:extLst>
          </p:cNvPr>
          <p:cNvSpPr/>
          <p:nvPr/>
        </p:nvSpPr>
        <p:spPr bwMode="auto">
          <a:xfrm>
            <a:off x="9933611" y="4834589"/>
            <a:ext cx="236940" cy="22745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72" name="Picture 48" descr="https://static.thenounproject.com/png/1775953-200.png">
            <a:extLst>
              <a:ext uri="{FF2B5EF4-FFF2-40B4-BE49-F238E27FC236}">
                <a16:creationId xmlns:a16="http://schemas.microsoft.com/office/drawing/2014/main" id="{F5E4FBB3-F7FF-46CA-B101-31E1406DD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34" y="5369075"/>
            <a:ext cx="424774" cy="4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26">
            <a:extLst>
              <a:ext uri="{FF2B5EF4-FFF2-40B4-BE49-F238E27FC236}">
                <a16:creationId xmlns:a16="http://schemas.microsoft.com/office/drawing/2014/main" id="{EA0408A1-AC46-47DA-A1DA-270E053CD80C}"/>
              </a:ext>
            </a:extLst>
          </p:cNvPr>
          <p:cNvSpPr/>
          <p:nvPr/>
        </p:nvSpPr>
        <p:spPr bwMode="auto">
          <a:xfrm>
            <a:off x="8630848" y="5086842"/>
            <a:ext cx="2842465" cy="799123"/>
          </a:xfrm>
          <a:prstGeom prst="round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74" name="Picture 50" descr="https://static.thenounproject.com/png/18733-200.png">
            <a:extLst>
              <a:ext uri="{FF2B5EF4-FFF2-40B4-BE49-F238E27FC236}">
                <a16:creationId xmlns:a16="http://schemas.microsoft.com/office/drawing/2014/main" id="{5769200B-3361-4C5E-9D16-790A8EB8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27" y="5369075"/>
            <a:ext cx="431992" cy="4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s://static.thenounproject.com/png/1920509-200.png">
            <a:extLst>
              <a:ext uri="{FF2B5EF4-FFF2-40B4-BE49-F238E27FC236}">
                <a16:creationId xmlns:a16="http://schemas.microsoft.com/office/drawing/2014/main" id="{320AD5B6-DD63-48F5-9D55-A0786008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26" y="5369075"/>
            <a:ext cx="431993" cy="43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1B7AD95-1E2C-482A-ACFD-5256DD699428}"/>
              </a:ext>
            </a:extLst>
          </p:cNvPr>
          <p:cNvSpPr txBox="1"/>
          <p:nvPr/>
        </p:nvSpPr>
        <p:spPr>
          <a:xfrm>
            <a:off x="8659423" y="5142200"/>
            <a:ext cx="29645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Visualizations and Reporting – Plottable , D3 JS</a:t>
            </a:r>
          </a:p>
        </p:txBody>
      </p:sp>
      <p:sp>
        <p:nvSpPr>
          <p:cNvPr id="81" name="Down Arrow 91">
            <a:extLst>
              <a:ext uri="{FF2B5EF4-FFF2-40B4-BE49-F238E27FC236}">
                <a16:creationId xmlns:a16="http://schemas.microsoft.com/office/drawing/2014/main" id="{3D2C0C69-9BFA-48FF-BC85-7BCB71EBDBD8}"/>
              </a:ext>
            </a:extLst>
          </p:cNvPr>
          <p:cNvSpPr/>
          <p:nvPr/>
        </p:nvSpPr>
        <p:spPr bwMode="auto">
          <a:xfrm rot="16200000">
            <a:off x="4152770" y="3328057"/>
            <a:ext cx="368393" cy="637144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2" name="Down Arrow 91">
            <a:extLst>
              <a:ext uri="{FF2B5EF4-FFF2-40B4-BE49-F238E27FC236}">
                <a16:creationId xmlns:a16="http://schemas.microsoft.com/office/drawing/2014/main" id="{60C3BAF0-6F0B-4099-A0F3-F9781B4AF0C6}"/>
              </a:ext>
            </a:extLst>
          </p:cNvPr>
          <p:cNvSpPr/>
          <p:nvPr/>
        </p:nvSpPr>
        <p:spPr bwMode="auto">
          <a:xfrm rot="16200000">
            <a:off x="7978945" y="3343627"/>
            <a:ext cx="368393" cy="637144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308">
            <a:extLst>
              <a:ext uri="{FF2B5EF4-FFF2-40B4-BE49-F238E27FC236}">
                <a16:creationId xmlns:a16="http://schemas.microsoft.com/office/drawing/2014/main" id="{89E916FC-B4DA-40A1-ADDC-4D24681B75AA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and Analytical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3554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LatentView – Technical Stack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32493" y="731863"/>
            <a:ext cx="9120153" cy="2608332"/>
          </a:xfrm>
          <a:prstGeom prst="rect">
            <a:avLst/>
          </a:prstGeom>
          <a:solidFill>
            <a:srgbClr val="DF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13574" y="4941693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>
              <a:solidFill>
                <a:srgbClr val="025D8C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042108" y="4373031"/>
            <a:ext cx="2358174" cy="2245081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25D8C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5754" y="5018926"/>
            <a:ext cx="2358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Traditional Data Warehouse</a:t>
            </a:r>
          </a:p>
          <a:p>
            <a:pPr algn="ctr"/>
            <a:endParaRPr lang="en-US" sz="1200" dirty="0">
              <a:solidFill>
                <a:srgbClr val="025D8C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Lakes</a:t>
            </a:r>
          </a:p>
          <a:p>
            <a:pPr algn="ctr"/>
            <a:endParaRPr lang="en-US" sz="1200" dirty="0">
              <a:solidFill>
                <a:srgbClr val="025D8C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NoSQL Data Stores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915847" y="5530829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Syndicate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929492" y="4343453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25D8C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29486" y="4452648"/>
            <a:ext cx="70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Online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801783" y="4359384"/>
            <a:ext cx="156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Web Analytics, Ad exchanges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1757" y="5055432"/>
            <a:ext cx="70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Social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04055" y="4962168"/>
            <a:ext cx="156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Twitter, Facebook, YouTube, Pinterest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06324" y="5537656"/>
            <a:ext cx="156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Nielsen, </a:t>
            </a:r>
            <a:r>
              <a:rPr lang="en-US" sz="1200" dirty="0" err="1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Rentrak</a:t>
            </a: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ComScore</a:t>
            </a:r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GFK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3974433" y="5533101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Custom data integration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3976703" y="4948509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API, Aggregators (Datasift, Gnip), Listening Tools (Radian6)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965330" y="4350269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APIs, Scheduled Reports</a:t>
            </a:r>
          </a:p>
        </p:txBody>
      </p:sp>
      <p:cxnSp>
        <p:nvCxnSpPr>
          <p:cNvPr id="74" name="Straight Connector 73"/>
          <p:cNvCxnSpPr>
            <a:endCxn id="73" idx="1"/>
          </p:cNvCxnSpPr>
          <p:nvPr/>
        </p:nvCxnSpPr>
        <p:spPr>
          <a:xfrm flipV="1">
            <a:off x="3205799" y="4589105"/>
            <a:ext cx="759530" cy="2206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205798" y="5179439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205798" y="5769762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280291" y="4590217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6280291" y="5180540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280291" y="5770863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80" name="Rectangle 79"/>
          <p:cNvSpPr/>
          <p:nvPr/>
        </p:nvSpPr>
        <p:spPr bwMode="auto">
          <a:xfrm>
            <a:off x="3989442" y="6140429"/>
            <a:ext cx="2284541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ETL, Enterprise Service Bus, Streaming</a:t>
            </a:r>
          </a:p>
        </p:txBody>
      </p:sp>
      <p:sp>
        <p:nvSpPr>
          <p:cNvPr id="81" name="TextBox 80"/>
          <p:cNvSpPr txBox="1"/>
          <p:nvPr/>
        </p:nvSpPr>
        <p:spPr>
          <a:xfrm rot="16200000">
            <a:off x="-687055" y="5265061"/>
            <a:ext cx="2608331" cy="369332"/>
          </a:xfrm>
          <a:prstGeom prst="rect">
            <a:avLst/>
          </a:prstGeom>
          <a:solidFill>
            <a:srgbClr val="6792A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Aggregation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918117" y="6133613"/>
            <a:ext cx="2292227" cy="477672"/>
          </a:xfrm>
          <a:prstGeom prst="rect">
            <a:avLst/>
          </a:prstGeom>
          <a:solidFill>
            <a:srgbClr val="98BAD8">
              <a:alpha val="74902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57809" y="6140440"/>
            <a:ext cx="169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Financial, Marketing</a:t>
            </a:r>
          </a:p>
          <a:p>
            <a:r>
              <a:rPr lang="en-US" sz="1200" dirty="0">
                <a:solidFill>
                  <a:srgbClr val="025D8C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HR, Supply Chain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3221714" y="6372546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296206" y="6373647"/>
            <a:ext cx="759530" cy="1101"/>
          </a:xfrm>
          <a:prstGeom prst="line">
            <a:avLst/>
          </a:prstGeom>
          <a:noFill/>
          <a:ln>
            <a:solidFill>
              <a:srgbClr val="0A2436"/>
            </a:solidFill>
            <a:headEnd/>
            <a:tailEnd type="stealth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86" name="TextBox 85"/>
          <p:cNvSpPr txBox="1"/>
          <p:nvPr/>
        </p:nvSpPr>
        <p:spPr>
          <a:xfrm rot="16200000">
            <a:off x="-687055" y="1851364"/>
            <a:ext cx="2608331" cy="369332"/>
          </a:xfrm>
          <a:prstGeom prst="rect">
            <a:avLst/>
          </a:prstGeom>
          <a:solidFill>
            <a:srgbClr val="009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Reporting &amp; Insights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956434" y="3501785"/>
            <a:ext cx="8468522" cy="43672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 &amp; Reporting Data Marts</a:t>
            </a:r>
          </a:p>
        </p:txBody>
      </p:sp>
      <p:sp>
        <p:nvSpPr>
          <p:cNvPr id="88" name="Down Arrow 87"/>
          <p:cNvSpPr/>
          <p:nvPr/>
        </p:nvSpPr>
        <p:spPr bwMode="auto">
          <a:xfrm rot="10800000">
            <a:off x="4927251" y="3968088"/>
            <a:ext cx="368393" cy="28203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9" name="Down Arrow 88"/>
          <p:cNvSpPr/>
          <p:nvPr/>
        </p:nvSpPr>
        <p:spPr bwMode="auto">
          <a:xfrm rot="10800000">
            <a:off x="8037002" y="3968088"/>
            <a:ext cx="368393" cy="28203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0" name="Down Arrow 89"/>
          <p:cNvSpPr/>
          <p:nvPr/>
        </p:nvSpPr>
        <p:spPr bwMode="auto">
          <a:xfrm rot="10800000">
            <a:off x="1891410" y="3945734"/>
            <a:ext cx="368393" cy="282037"/>
          </a:xfrm>
          <a:prstGeom prst="downArrow">
            <a:avLst/>
          </a:prstGeom>
          <a:solidFill>
            <a:srgbClr val="0A2436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EDF7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7620782" y="1605335"/>
            <a:ext cx="1782057" cy="1562154"/>
          </a:xfrm>
          <a:prstGeom prst="rect">
            <a:avLst/>
          </a:prstGeom>
          <a:solidFill>
            <a:srgbClr val="A2C639">
              <a:alpha val="89804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400" b="1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Text mining,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Predictive Models,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Optimization,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Experiment Design</a:t>
            </a:r>
          </a:p>
        </p:txBody>
      </p:sp>
      <p:sp>
        <p:nvSpPr>
          <p:cNvPr id="92" name="Down Arrow 91"/>
          <p:cNvSpPr/>
          <p:nvPr/>
        </p:nvSpPr>
        <p:spPr bwMode="auto">
          <a:xfrm rot="10800000">
            <a:off x="1638597" y="3178798"/>
            <a:ext cx="368393" cy="282037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3" name="Down Arrow 92"/>
          <p:cNvSpPr/>
          <p:nvPr/>
        </p:nvSpPr>
        <p:spPr bwMode="auto">
          <a:xfrm rot="10800000">
            <a:off x="3868269" y="3178798"/>
            <a:ext cx="368393" cy="282037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4" name="Down Arrow 93"/>
          <p:cNvSpPr/>
          <p:nvPr/>
        </p:nvSpPr>
        <p:spPr bwMode="auto">
          <a:xfrm rot="10800000">
            <a:off x="6097941" y="3178798"/>
            <a:ext cx="368393" cy="282037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5" name="Down Arrow 94"/>
          <p:cNvSpPr/>
          <p:nvPr/>
        </p:nvSpPr>
        <p:spPr bwMode="auto">
          <a:xfrm rot="10800000">
            <a:off x="8327614" y="3178798"/>
            <a:ext cx="368393" cy="282037"/>
          </a:xfrm>
          <a:prstGeom prst="downArrow">
            <a:avLst/>
          </a:prstGeom>
          <a:solidFill>
            <a:srgbClr val="40826D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573215" y="1618983"/>
            <a:ext cx="1877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Advanced Analytics</a:t>
            </a: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r="41463"/>
          <a:stretch/>
        </p:blipFill>
        <p:spPr bwMode="auto">
          <a:xfrm>
            <a:off x="1423637" y="804805"/>
            <a:ext cx="798305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39" y="771313"/>
            <a:ext cx="79830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966380" y="1605335"/>
            <a:ext cx="1782057" cy="1562154"/>
          </a:xfrm>
          <a:prstGeom prst="rect">
            <a:avLst/>
          </a:prstGeom>
          <a:solidFill>
            <a:srgbClr val="A2C639">
              <a:alpha val="89804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Visualization</a:t>
            </a:r>
          </a:p>
          <a:p>
            <a:pPr algn="ctr"/>
            <a:endParaRPr lang="en-US" sz="900" b="1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Exec. Dashboards, Integrated Marketing &amp; Social Media Dashboards,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Infographics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3184514" y="1605335"/>
            <a:ext cx="1782057" cy="1562154"/>
          </a:xfrm>
          <a:prstGeom prst="rect">
            <a:avLst/>
          </a:prstGeom>
          <a:solidFill>
            <a:srgbClr val="A2C639">
              <a:alpha val="89804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Reporting</a:t>
            </a:r>
          </a:p>
          <a:p>
            <a:pPr algn="ctr"/>
            <a:endParaRPr lang="en-US" sz="1100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Canned Reports Development &amp; Refresh, Ad-hoc Reporting, Data Pulls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5402648" y="1605335"/>
            <a:ext cx="1782057" cy="1562154"/>
          </a:xfrm>
          <a:prstGeom prst="rect">
            <a:avLst/>
          </a:prstGeom>
          <a:solidFill>
            <a:srgbClr val="A2C639">
              <a:alpha val="89804"/>
            </a:srgbClr>
          </a:solidFill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Data Exploration</a:t>
            </a:r>
          </a:p>
          <a:p>
            <a:pPr algn="ctr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Root Cause Analysis, Unstructured Data Analysis, Segmentation,</a:t>
            </a:r>
          </a:p>
        </p:txBody>
      </p:sp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12" y="765508"/>
            <a:ext cx="79830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8" descr="http://horizonsoftech.net/wp-content/uploads/2013/12/reportin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7"/>
          <a:stretch/>
        </p:blipFill>
        <p:spPr bwMode="auto">
          <a:xfrm>
            <a:off x="5909125" y="797796"/>
            <a:ext cx="770321" cy="6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43" y="737817"/>
            <a:ext cx="79830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7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06" y="870268"/>
            <a:ext cx="920671" cy="60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12" descr="http://www.sas.com/content/dam/SAS/en_us/image/sas-com/icons/navmenu/operational-analytics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37" y="780189"/>
            <a:ext cx="761871" cy="7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224" y="761973"/>
            <a:ext cx="79830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10111144" y="782884"/>
            <a:ext cx="1438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u="sng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Analytics Tools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0313666" y="1511083"/>
            <a:ext cx="1033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u="sng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0197798" y="2183970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u="sng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Visualization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0131390" y="3143471"/>
            <a:ext cx="1394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u="sng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Data Tools</a:t>
            </a:r>
          </a:p>
        </p:txBody>
      </p:sp>
      <p:pic>
        <p:nvPicPr>
          <p:cNvPr id="112" name="Picture 53" descr="http://developer.marklogic.com/media/elephant_rgb-TRANS_sm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694" y="5220948"/>
            <a:ext cx="76712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55" descr="http://www.jumpcloud.com/wp-content/uploads/2014/03/Gnip-logo-hi-r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022" y="4056423"/>
            <a:ext cx="50786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7" descr="http://readingroom.com.au/news/radian6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774" l="2256" r="100000">
                        <a14:foregroundMark x1="38722" y1="69892" x2="38722" y2="69892"/>
                        <a14:foregroundMark x1="45865" y1="66667" x2="45865" y2="66667"/>
                        <a14:foregroundMark x1="52632" y1="66667" x2="52632" y2="66667"/>
                        <a14:foregroundMark x1="61654" y1="62366" x2="61654" y2="62366"/>
                        <a14:foregroundMark x1="62782" y1="50538" x2="62782" y2="50538"/>
                        <a14:foregroundMark x1="55639" y1="63441" x2="55639" y2="63441"/>
                        <a14:foregroundMark x1="66165" y1="69892" x2="66165" y2="69892"/>
                        <a14:foregroundMark x1="66917" y1="46237" x2="66917" y2="46237"/>
                        <a14:foregroundMark x1="71429" y1="59140" x2="71429" y2="59140"/>
                        <a14:foregroundMark x1="76692" y1="63441" x2="76692" y2="63441"/>
                        <a14:foregroundMark x1="81203" y1="65591" x2="81203" y2="65591"/>
                        <a14:foregroundMark x1="86466" y1="65591" x2="86466" y2="65591"/>
                        <a14:foregroundMark x1="92481" y1="52688" x2="92481" y2="52688"/>
                        <a14:foregroundMark x1="96992" y1="62366" x2="96992" y2="62366"/>
                        <a14:foregroundMark x1="92481" y1="70968" x2="92481" y2="70968"/>
                        <a14:foregroundMark x1="75188" y1="78495" x2="75188" y2="78495"/>
                        <a14:foregroundMark x1="83835" y1="58065" x2="83835" y2="58065"/>
                        <a14:foregroundMark x1="76692" y1="58065" x2="76692" y2="58065"/>
                        <a14:foregroundMark x1="49624" y1="58065" x2="49624" y2="58065"/>
                        <a14:foregroundMark x1="58647" y1="58065" x2="58647" y2="58065"/>
                        <a14:foregroundMark x1="62406" y1="44086" x2="62406" y2="44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01" y="4037173"/>
            <a:ext cx="104588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196" y="1796565"/>
            <a:ext cx="187546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6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021" y="2563501"/>
            <a:ext cx="2054870" cy="70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6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021" y="3442369"/>
            <a:ext cx="1967764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6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217" y="1059491"/>
            <a:ext cx="1828325" cy="33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66" descr="https://cdn1.iconfinder.com/data/icons/devine_icons/512/PNG/System%20and%20Internet/Mouse%20and%20input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99" y="4452442"/>
            <a:ext cx="274248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70" descr="http://icons.iconarchive.com/icons/visualpharm/icons8-metro-style/512/Social-Networks-Twitter-ico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99" y="5056761"/>
            <a:ext cx="274248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76" descr="http://d7.cce.oregonstate.edu/sites/cce.oregonstate.edu/files/images/facilities-icon_0.png"/>
          <p:cNvPicPr>
            <a:picLocks noChangeAspect="1" noChangeArrowheads="1"/>
          </p:cNvPicPr>
          <p:nvPr/>
        </p:nvPicPr>
        <p:blipFill>
          <a:blip r:embed="rId20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99" y="5642128"/>
            <a:ext cx="274248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78" descr="http://www.finserv.in/v2/images/ic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99" y="6228602"/>
            <a:ext cx="274248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84501" y="5414204"/>
            <a:ext cx="1400438" cy="238711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60029" y="4465267"/>
            <a:ext cx="1663806" cy="817559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 bwMode="auto">
          <a:xfrm>
            <a:off x="9799261" y="665042"/>
            <a:ext cx="2269802" cy="5152672"/>
          </a:xfrm>
          <a:prstGeom prst="round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10014851" y="3919961"/>
            <a:ext cx="1849378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921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sz="4600" b="0" i="0" u="none" strike="noStrike" cap="none" dirty="0">
                <a:solidFill>
                  <a:schemeClr val="lt1"/>
                </a:solidFill>
                <a:ea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56265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377</Words>
  <Application>Microsoft Office PowerPoint</Application>
  <PresentationFormat>Widescreen</PresentationFormat>
  <Paragraphs>136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Avenir Book</vt:lpstr>
      <vt:lpstr>Blender</vt:lpstr>
      <vt:lpstr>Calibri</vt:lpstr>
      <vt:lpstr>Gill Sans MT</vt:lpstr>
      <vt:lpstr>Open Sans</vt:lpstr>
      <vt:lpstr>Segoe UI</vt:lpstr>
      <vt:lpstr>Wingdings</vt:lpstr>
      <vt:lpstr>1_Office Theme</vt:lpstr>
      <vt:lpstr>2_Office Theme</vt:lpstr>
      <vt:lpstr>Palantir</vt:lpstr>
      <vt:lpstr>PowerPoint Presentation</vt:lpstr>
      <vt:lpstr>PowerPoint Presentation</vt:lpstr>
      <vt:lpstr>LatentView – Technical Stack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Part-Whole Theory</dc:title>
  <dc:creator>Akshat.Gupta</dc:creator>
  <cp:lastModifiedBy>Akshat.Gupta</cp:lastModifiedBy>
  <cp:revision>107</cp:revision>
  <dcterms:created xsi:type="dcterms:W3CDTF">2018-08-24T05:27:00Z</dcterms:created>
  <dcterms:modified xsi:type="dcterms:W3CDTF">2018-09-06T12:56:16Z</dcterms:modified>
</cp:coreProperties>
</file>